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7" r:id="rId2"/>
    <p:sldId id="666" r:id="rId3"/>
    <p:sldId id="347" r:id="rId4"/>
    <p:sldId id="358" r:id="rId5"/>
    <p:sldId id="884" r:id="rId6"/>
    <p:sldId id="895" r:id="rId7"/>
    <p:sldId id="318" r:id="rId8"/>
    <p:sldId id="885" r:id="rId9"/>
    <p:sldId id="303" r:id="rId10"/>
    <p:sldId id="647" r:id="rId11"/>
    <p:sldId id="886" r:id="rId12"/>
    <p:sldId id="888" r:id="rId13"/>
    <p:sldId id="889" r:id="rId14"/>
    <p:sldId id="904" r:id="rId15"/>
    <p:sldId id="891" r:id="rId16"/>
    <p:sldId id="892" r:id="rId17"/>
    <p:sldId id="893" r:id="rId18"/>
    <p:sldId id="894" r:id="rId19"/>
    <p:sldId id="812" r:id="rId20"/>
    <p:sldId id="813" r:id="rId21"/>
    <p:sldId id="903" r:id="rId22"/>
    <p:sldId id="380" r:id="rId23"/>
    <p:sldId id="896" r:id="rId24"/>
    <p:sldId id="875" r:id="rId25"/>
    <p:sldId id="838" r:id="rId26"/>
    <p:sldId id="364" r:id="rId27"/>
    <p:sldId id="872" r:id="rId28"/>
    <p:sldId id="898" r:id="rId29"/>
    <p:sldId id="850" r:id="rId30"/>
    <p:sldId id="852" r:id="rId31"/>
    <p:sldId id="856" r:id="rId32"/>
    <p:sldId id="859" r:id="rId33"/>
    <p:sldId id="776" r:id="rId34"/>
    <p:sldId id="860" r:id="rId35"/>
    <p:sldId id="366" r:id="rId36"/>
    <p:sldId id="371" r:id="rId37"/>
    <p:sldId id="777" r:id="rId38"/>
    <p:sldId id="355" r:id="rId39"/>
    <p:sldId id="332" r:id="rId40"/>
    <p:sldId id="873" r:id="rId41"/>
    <p:sldId id="899" r:id="rId42"/>
    <p:sldId id="874" r:id="rId43"/>
    <p:sldId id="878" r:id="rId44"/>
    <p:sldId id="880" r:id="rId45"/>
    <p:sldId id="879" r:id="rId46"/>
    <p:sldId id="881" r:id="rId47"/>
    <p:sldId id="900" r:id="rId48"/>
    <p:sldId id="882" r:id="rId49"/>
    <p:sldId id="901" r:id="rId50"/>
    <p:sldId id="90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60"/>
    <p:restoredTop sz="94645"/>
  </p:normalViewPr>
  <p:slideViewPr>
    <p:cSldViewPr snapToGrid="0" snapToObjects="1">
      <p:cViewPr>
        <p:scale>
          <a:sx n="122" d="100"/>
          <a:sy n="122" d="100"/>
        </p:scale>
        <p:origin x="840" y="1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C2FAA-4894-974A-8A3F-9EDBF804A112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C7A4F-37BA-D141-914C-EB141AA2A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4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07FA9-24EB-0544-912C-C2A399EC712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70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587 and 810 for FDG</a:t>
            </a:r>
          </a:p>
          <a:p>
            <a:r>
              <a:rPr lang="en-US"/>
              <a:t>346 and 246 for PTSM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07FA9-24EB-0544-912C-C2A399EC712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85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 this data allows us to redefine AD in a</a:t>
            </a:r>
            <a:r>
              <a:rPr lang="en-US" baseline="0"/>
              <a:t> mouse.</a:t>
            </a:r>
          </a:p>
          <a:p>
            <a:endParaRPr lang="en-US" baseline="0"/>
          </a:p>
          <a:p>
            <a:r>
              <a:rPr lang="en-US" baseline="0"/>
              <a:t>NIA Integrated Program Development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840C1-B9FA-4247-A06D-D4CCB4D701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15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0CA6A-F339-9242-BD5F-ED940FB35E6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66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Overall</a:t>
            </a:r>
            <a:r>
              <a:rPr lang="en-US" baseline="0"/>
              <a:t> trend of reds to blues as mice age. ABCA7, IL1RAP, CR1 get interesting.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07FA9-24EB-0544-912C-C2A399EC712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76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Overall</a:t>
            </a:r>
            <a:r>
              <a:rPr lang="en-US" baseline="0"/>
              <a:t> trend of reds to blues as mice age. ABCA7, IL1RAP, CR1 get interesting.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07FA9-24EB-0544-912C-C2A399EC712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74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0CA6A-F339-9242-BD5F-ED940FB35E6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50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AE58-437D-AD45-93D1-351C82CE0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13436-8DEF-AC42-B636-F5448E25E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0F6F8-1E21-0841-B6A2-8B3ADAD76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2FB9-1FEF-7344-8FF0-26D21FFB2F6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7570D-C2E4-9844-91FF-6614CA5DD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BC6F2-B72A-D94E-8F76-294007E6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4CF22-B1CE-334F-ADD0-7F1D48AACF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7A10FD-7567-BF41-8C84-0FF607A0FD57}"/>
              </a:ext>
            </a:extLst>
          </p:cNvPr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E67A6D-4267-B041-98A5-3156EDA46676}"/>
              </a:ext>
            </a:extLst>
          </p:cNvPr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61522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E7351-0010-8C4B-A3A2-07FEE422F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591BF-5CEA-4E40-9498-B0B9B85AB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6B444-E5AB-7B43-88F0-C8862CA30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2FB9-1FEF-7344-8FF0-26D21FFB2F6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481B6-B1BE-B44E-A4FE-C16CC21D7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DD003-85C8-5E4C-BEB3-4A8AC6650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4CF22-B1CE-334F-ADD0-7F1D48AAC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60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2FB5E6-10E0-FC45-B299-458F84978A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B9D38D-B66D-5C47-9FED-BFDC76C0D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FCA09-C8E3-104B-823A-4323C4FF0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2FB9-1FEF-7344-8FF0-26D21FFB2F6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FB873-91DA-1346-9A20-0B0E44599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D6E1A-9C1B-FF41-BE41-610731F7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4CF22-B1CE-334F-ADD0-7F1D48AAC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73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923867" y="62801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24791E93-A2B7-0848-BDB4-10A6DF01D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55262" y="1600200"/>
            <a:ext cx="10513409" cy="4191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6599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BB86B-E3AA-9A4C-8D0A-344938954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28D6F-F603-E24D-B27A-D900CBF99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262E1-FC69-8B45-899E-83814B216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2FB9-1FEF-7344-8FF0-26D21FFB2F6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4CD9C-4CCE-8E48-BE50-D1F489E07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20E82-1F47-D249-B446-459828610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4CF22-B1CE-334F-ADD0-7F1D48AACF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BE8068-6B7D-B745-BBCA-2A478A14FBDE}"/>
              </a:ext>
            </a:extLst>
          </p:cNvPr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511C53-AF3D-EF45-A429-7D7053ECEA1B}"/>
              </a:ext>
            </a:extLst>
          </p:cNvPr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42699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912A6-DAFB-574A-8419-5C3C154F8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C7F09-F30B-794D-82B8-7E56803F0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ED096-ADAE-D743-948D-6D81727C8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2FB9-1FEF-7344-8FF0-26D21FFB2F6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5DD63-6DB4-834E-BB39-357BE7C19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4E48F-BF05-BD4F-AFEB-A9B3289CE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4CF22-B1CE-334F-ADD0-7F1D48AACF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458241-25C7-CE47-93AB-62CB0534D18E}"/>
              </a:ext>
            </a:extLst>
          </p:cNvPr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9FD03D-6329-A341-962D-CE73491D8978}"/>
              </a:ext>
            </a:extLst>
          </p:cNvPr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4808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3EA59-3E0B-9548-9EE6-B520C47BE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BBA67-9D17-4442-AC33-AD8FEBEDE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30E2BD-2E37-D246-8824-0A805DE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C5B7B4-AC42-FA4F-AEEB-BBDBA3DD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2FB9-1FEF-7344-8FF0-26D21FFB2F6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CC8CC-B508-6C4C-A633-AB45C015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848A68-9FA4-2842-B49A-7A704FF8E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4CF22-B1CE-334F-ADD0-7F1D48AACF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811859-DE8E-854E-B043-4FFFBD6DCC0E}"/>
              </a:ext>
            </a:extLst>
          </p:cNvPr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D606CC-8BDC-324C-9FCF-8AE90A6CA3F9}"/>
              </a:ext>
            </a:extLst>
          </p:cNvPr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70448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EFC49-8E24-CA4C-A3F0-393DFA534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1FB63-ABCE-8049-BBB8-2DC4467C3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A95E3-DF58-A74D-94FD-865BAAFAD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B3815E-E148-AF4D-9C68-3085D525BB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2F2D83-0025-4841-84F1-9FEF3BCCF2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E80A28-B38C-654E-9E15-BB4CBF226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2FB9-1FEF-7344-8FF0-26D21FFB2F6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DF412-8828-214C-9F65-7AF613D07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6DD25-4B31-984D-BA67-4A44ED7A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4CF22-B1CE-334F-ADD0-7F1D48AACF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C7C475-B62F-614E-97FF-AA2358EFE49C}"/>
              </a:ext>
            </a:extLst>
          </p:cNvPr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FA51EB-AFDF-B74C-BE6D-A8F4E379AFEC}"/>
              </a:ext>
            </a:extLst>
          </p:cNvPr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3784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28308-76FD-C547-88BD-0FC713ACD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9DF6A-ACC6-EE41-90D0-FD825E616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2FB9-1FEF-7344-8FF0-26D21FFB2F6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BF4B7A-3D85-F14E-8023-D991FC7B1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E745F3-4F94-CA4B-8542-546E05310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4CF22-B1CE-334F-ADD0-7F1D48AACF7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066C6A-B258-0C43-B145-032602F33634}"/>
              </a:ext>
            </a:extLst>
          </p:cNvPr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402F2A-76B0-BA42-B8B9-D18826DE5BDF}"/>
              </a:ext>
            </a:extLst>
          </p:cNvPr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40694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F0506-03BF-D749-8281-3E7F76EC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2FB9-1FEF-7344-8FF0-26D21FFB2F6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3367E-5BEA-8A4B-B747-44DA1495B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DE391-D31A-9444-A952-2F41BA0C7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4CF22-B1CE-334F-ADD0-7F1D48AACF7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CBC188-4F5A-3C4C-A357-4296D068497C}"/>
              </a:ext>
            </a:extLst>
          </p:cNvPr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2F3027-18F9-B94F-82B3-873B40219873}"/>
              </a:ext>
            </a:extLst>
          </p:cNvPr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36340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67A50-A4AF-F745-B042-7AF3984CE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DF059-6E54-2B4E-86D0-505772261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016D3-C755-5440-B172-C9B039D63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82229-D1B1-3D4E-9026-E6FBDD7B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2FB9-1FEF-7344-8FF0-26D21FFB2F6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7F0FBD-938A-A24A-81B3-77D63B390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E64D2-F397-9A48-920D-D8FBB4300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4CF22-B1CE-334F-ADD0-7F1D48AACF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FCDBEE-CFAF-5144-9409-5FE0291F5BA8}"/>
              </a:ext>
            </a:extLst>
          </p:cNvPr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BE0475-2F4A-A246-9A52-D2B63FD6F39A}"/>
              </a:ext>
            </a:extLst>
          </p:cNvPr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56460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29DD4-B112-F44E-A72F-619E25214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0343E8-8B8D-5B49-8FED-36D998207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1C659F-6F12-804E-8E33-D9FE46E8A2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1026F-7836-6747-A9A0-C08787A6B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2FB9-1FEF-7344-8FF0-26D21FFB2F6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2D1FD-84D9-1E4C-A694-87538F646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6C1065-F4B9-8440-B1A1-AB853EB67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4CF22-B1CE-334F-ADD0-7F1D48AAC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58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D93E0E-3DCA-224F-80FB-9226C3D67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F9F87-ED6E-7540-8517-2DA5EE8EE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259B9-EF88-D740-9AC8-43632440E0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92FB9-1FEF-7344-8FF0-26D21FFB2F6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68256-1BDE-1540-A561-AB8BAF1A7E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7E884-8144-4249-AD89-DDA4029F24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4CF22-B1CE-334F-ADD0-7F1D48AACF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40D228-1534-C547-BF89-4EAE5F45BC11}"/>
              </a:ext>
            </a:extLst>
          </p:cNvPr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002D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FFE2C1-7C15-1D47-9DC1-A785CB010E23}"/>
              </a:ext>
            </a:extLst>
          </p:cNvPr>
          <p:cNvSpPr/>
          <p:nvPr userDrawn="1"/>
        </p:nvSpPr>
        <p:spPr>
          <a:xfrm>
            <a:off x="203200" y="0"/>
            <a:ext cx="406400" cy="6858000"/>
          </a:xfrm>
          <a:prstGeom prst="rect">
            <a:avLst/>
          </a:prstGeom>
          <a:solidFill>
            <a:srgbClr val="4F6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2279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tiff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gora.ampadportal.org/genes" TargetMode="External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tiff"/><Relationship Id="rId13" Type="http://schemas.openxmlformats.org/officeDocument/2006/relationships/image" Target="../media/image61.jpeg"/><Relationship Id="rId18" Type="http://schemas.openxmlformats.org/officeDocument/2006/relationships/image" Target="../media/image101.tiff"/><Relationship Id="rId3" Type="http://schemas.openxmlformats.org/officeDocument/2006/relationships/image" Target="../media/image91.png"/><Relationship Id="rId21" Type="http://schemas.openxmlformats.org/officeDocument/2006/relationships/image" Target="../media/image104.tiff"/><Relationship Id="rId7" Type="http://schemas.openxmlformats.org/officeDocument/2006/relationships/image" Target="../media/image94.png"/><Relationship Id="rId12" Type="http://schemas.openxmlformats.org/officeDocument/2006/relationships/image" Target="../media/image60.jpeg"/><Relationship Id="rId17" Type="http://schemas.openxmlformats.org/officeDocument/2006/relationships/image" Target="../media/image100.tiff"/><Relationship Id="rId2" Type="http://schemas.openxmlformats.org/officeDocument/2006/relationships/image" Target="../media/image90.png"/><Relationship Id="rId16" Type="http://schemas.openxmlformats.org/officeDocument/2006/relationships/image" Target="../media/image99.tiff"/><Relationship Id="rId20" Type="http://schemas.openxmlformats.org/officeDocument/2006/relationships/image" Target="../media/image10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11" Type="http://schemas.openxmlformats.org/officeDocument/2006/relationships/image" Target="../media/image97.tiff"/><Relationship Id="rId5" Type="http://schemas.openxmlformats.org/officeDocument/2006/relationships/image" Target="../media/image1.png"/><Relationship Id="rId15" Type="http://schemas.openxmlformats.org/officeDocument/2006/relationships/image" Target="../media/image98.tiff"/><Relationship Id="rId10" Type="http://schemas.openxmlformats.org/officeDocument/2006/relationships/image" Target="../media/image96.tiff"/><Relationship Id="rId19" Type="http://schemas.openxmlformats.org/officeDocument/2006/relationships/image" Target="../media/image102.tiff"/><Relationship Id="rId4" Type="http://schemas.openxmlformats.org/officeDocument/2006/relationships/image" Target="../media/image92.png"/><Relationship Id="rId9" Type="http://schemas.openxmlformats.org/officeDocument/2006/relationships/image" Target="../media/image63.tiff"/><Relationship Id="rId14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t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D37E0A-4FBC-A647-BDFD-02D85FCFB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1808" y="171977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Alzheimer’s Disease &amp; Related Dementias-Population Health, Prevention, Genetics, Risk &amp; Resilience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FFC43B4-11B5-A243-8482-C0DA2C1EE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1808" y="4199446"/>
            <a:ext cx="9144000" cy="1655762"/>
          </a:xfrm>
        </p:spPr>
        <p:txBody>
          <a:bodyPr/>
          <a:lstStyle/>
          <a:p>
            <a:r>
              <a:rPr lang="en-US" dirty="0"/>
              <a:t>Gareth Howell, Ph.D., </a:t>
            </a:r>
          </a:p>
          <a:p>
            <a:r>
              <a:rPr lang="en-US" dirty="0"/>
              <a:t>Associate Professor, </a:t>
            </a:r>
          </a:p>
          <a:p>
            <a:r>
              <a:rPr lang="en-US" dirty="0"/>
              <a:t>The Jackson Lab, Bar Harbor, ME.</a:t>
            </a:r>
          </a:p>
        </p:txBody>
      </p:sp>
    </p:spTree>
    <p:extLst>
      <p:ext uri="{BB962C8B-B14F-4D97-AF65-F5344CB8AC3E}">
        <p14:creationId xmlns:p14="http://schemas.microsoft.com/office/powerpoint/2010/main" val="146410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86DD19-E53A-7D46-BB24-A45E70AF8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50" r="9506"/>
          <a:stretch/>
        </p:blipFill>
        <p:spPr>
          <a:xfrm>
            <a:off x="2534776" y="1127330"/>
            <a:ext cx="6629923" cy="38985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690E29-A680-9F4B-836A-0A341F356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437" y="166032"/>
            <a:ext cx="11667744" cy="884956"/>
          </a:xfrm>
        </p:spPr>
        <p:txBody>
          <a:bodyPr>
            <a:normAutofit fontScale="90000"/>
          </a:bodyPr>
          <a:lstStyle/>
          <a:p>
            <a:r>
              <a:rPr lang="en-US"/>
              <a:t>National Plan to Address Alzheimer’s disease (NAPA)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F7BDAC-30F8-8F45-85E5-B71588B413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26" t="4570" r="2607" b="74477"/>
          <a:stretch/>
        </p:blipFill>
        <p:spPr>
          <a:xfrm>
            <a:off x="2708946" y="1840411"/>
            <a:ext cx="1933689" cy="10637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9F68AF-FD36-E74C-8312-C2B721D259BA}"/>
              </a:ext>
            </a:extLst>
          </p:cNvPr>
          <p:cNvSpPr/>
          <p:nvPr/>
        </p:nvSpPr>
        <p:spPr>
          <a:xfrm>
            <a:off x="3068699" y="529647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2400" b="1">
                <a:solidFill>
                  <a:srgbClr val="0B6EC5"/>
                </a:solidFill>
              </a:rPr>
              <a:t>Prevent and effectively treat Alzheimer’s disease by 2025</a:t>
            </a:r>
          </a:p>
        </p:txBody>
      </p:sp>
    </p:spTree>
    <p:extLst>
      <p:ext uri="{BB962C8B-B14F-4D97-AF65-F5344CB8AC3E}">
        <p14:creationId xmlns:p14="http://schemas.microsoft.com/office/powerpoint/2010/main" val="3986313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1FB62-85B4-7C48-B7BB-DFA81FE18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451" y="-208312"/>
            <a:ext cx="10515600" cy="1325563"/>
          </a:xfrm>
        </p:spPr>
        <p:txBody>
          <a:bodyPr/>
          <a:lstStyle/>
          <a:p>
            <a:r>
              <a:rPr lang="en-US" dirty="0"/>
              <a:t>Recommendations from 2015 AD Summit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132798-204D-D84D-97DC-43400DA19B74}"/>
              </a:ext>
            </a:extLst>
          </p:cNvPr>
          <p:cNvSpPr/>
          <p:nvPr/>
        </p:nvSpPr>
        <p:spPr>
          <a:xfrm>
            <a:off x="2596130" y="846149"/>
            <a:ext cx="7587777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Helvetica" pitchFamily="2" charset="0"/>
                <a:ea typeface="Helvetica" charset="0"/>
                <a:cs typeface="Helvetica" charset="0"/>
              </a:rPr>
              <a:t>Develop the </a:t>
            </a:r>
            <a:r>
              <a:rPr lang="en-US" sz="1600">
                <a:solidFill>
                  <a:srgbClr val="C00000"/>
                </a:solidFill>
                <a:latin typeface="Helvetica" pitchFamily="2" charset="0"/>
                <a:ea typeface="Helvetica" charset="0"/>
                <a:cs typeface="Helvetica" charset="0"/>
              </a:rPr>
              <a:t>next generation of </a:t>
            </a:r>
            <a:r>
              <a:rPr lang="en-US" sz="1600" i="1">
                <a:solidFill>
                  <a:srgbClr val="C00000"/>
                </a:solidFill>
                <a:latin typeface="Helvetica" pitchFamily="2" charset="0"/>
                <a:ea typeface="Helvetica" charset="0"/>
                <a:cs typeface="Helvetica" charset="0"/>
              </a:rPr>
              <a:t>in vivo</a:t>
            </a:r>
            <a:r>
              <a:rPr lang="en-US" sz="1600">
                <a:solidFill>
                  <a:srgbClr val="C00000"/>
                </a:solidFill>
                <a:latin typeface="Helvetica" pitchFamily="2" charset="0"/>
                <a:ea typeface="Helvetica" charset="0"/>
                <a:cs typeface="Helvetica" charset="0"/>
              </a:rPr>
              <a:t> models based on human data </a:t>
            </a:r>
            <a:r>
              <a:rPr lang="en-US" sz="1600">
                <a:latin typeface="Helvetica" pitchFamily="2" charset="0"/>
                <a:ea typeface="Helvetica" charset="0"/>
                <a:cs typeface="Helvetica" charset="0"/>
              </a:rPr>
              <a:t>to explore Alzheimer’s and related dementia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Helvetica" pitchFamily="2" charset="0"/>
                <a:ea typeface="Helvetica" charset="0"/>
                <a:cs typeface="Helvetica" charset="0"/>
              </a:rPr>
              <a:t>Establish a </a:t>
            </a:r>
            <a:r>
              <a:rPr lang="en-US" sz="1600">
                <a:solidFill>
                  <a:srgbClr val="C00000"/>
                </a:solidFill>
                <a:latin typeface="Helvetica" pitchFamily="2" charset="0"/>
                <a:ea typeface="Helvetica" charset="0"/>
                <a:cs typeface="Helvetica" charset="0"/>
              </a:rPr>
              <a:t>standardized and rigorous process for the development and characterization of animal models</a:t>
            </a:r>
            <a:r>
              <a:rPr lang="en-US" sz="1600">
                <a:latin typeface="Helvetica" pitchFamily="2" charset="0"/>
                <a:ea typeface="Helvetica" charset="0"/>
                <a:cs typeface="Helvetica" charset="0"/>
              </a:rPr>
              <a:t>, and ensuring their </a:t>
            </a:r>
            <a:r>
              <a:rPr lang="en-US" sz="1600">
                <a:solidFill>
                  <a:srgbClr val="C00000"/>
                </a:solidFill>
                <a:latin typeface="Helvetica" pitchFamily="2" charset="0"/>
                <a:ea typeface="Helvetica" charset="0"/>
                <a:cs typeface="Helvetica" charset="0"/>
              </a:rPr>
              <a:t>maximal and rapid availability </a:t>
            </a:r>
            <a:r>
              <a:rPr lang="en-US" sz="1600">
                <a:latin typeface="Helvetica" pitchFamily="2" charset="0"/>
                <a:ea typeface="Helvetica" charset="0"/>
                <a:cs typeface="Helvetica" charset="0"/>
              </a:rPr>
              <a:t>to all researchers for preclinical drug development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Helvetica" pitchFamily="2" charset="0"/>
              </a:rPr>
              <a:t>Align the pathophysiological features of AD animal models with the corresponding stages of clinical disease using </a:t>
            </a:r>
            <a:r>
              <a:rPr lang="en-US" sz="1600">
                <a:solidFill>
                  <a:srgbClr val="C00000"/>
                </a:solidFill>
                <a:latin typeface="Helvetica" pitchFamily="2" charset="0"/>
              </a:rPr>
              <a:t>translatable biomarkers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Helvetica" pitchFamily="2" charset="0"/>
              </a:rPr>
              <a:t>Establish guidelines </a:t>
            </a:r>
            <a:r>
              <a:rPr lang="en-US" sz="1600">
                <a:solidFill>
                  <a:srgbClr val="C00000"/>
                </a:solidFill>
                <a:latin typeface="Helvetica" pitchFamily="2" charset="0"/>
              </a:rPr>
              <a:t>for rigorous preclinical testing </a:t>
            </a:r>
            <a:r>
              <a:rPr lang="en-US" sz="1600">
                <a:latin typeface="Helvetica" pitchFamily="2" charset="0"/>
              </a:rPr>
              <a:t>in animal models and </a:t>
            </a:r>
            <a:r>
              <a:rPr lang="en-US" sz="1600">
                <a:solidFill>
                  <a:srgbClr val="C00000"/>
                </a:solidFill>
                <a:latin typeface="Helvetica" pitchFamily="2" charset="0"/>
              </a:rPr>
              <a:t>reporting of both positive and negative findings</a:t>
            </a:r>
            <a:endParaRPr lang="en-US">
              <a:latin typeface="Helvetica" pitchFamily="2" charset="0"/>
              <a:ea typeface="Helvetica" charset="0"/>
              <a:cs typeface="Helvetica" charset="0"/>
            </a:endParaRPr>
          </a:p>
          <a:p>
            <a:pPr algn="ctr">
              <a:spcBef>
                <a:spcPts val="3600"/>
              </a:spcBef>
              <a:spcAft>
                <a:spcPts val="3600"/>
              </a:spcAft>
            </a:pPr>
            <a:r>
              <a:rPr lang="en-US">
                <a:latin typeface="Helvetica" pitchFamily="2" charset="0"/>
                <a:ea typeface="Helvetica" charset="0"/>
                <a:cs typeface="Helvetica" charset="0"/>
              </a:rPr>
              <a:t>NIA Funding Initiative RFA AG16-04 </a:t>
            </a:r>
            <a:endParaRPr lang="en-US">
              <a:solidFill>
                <a:srgbClr val="0070C0"/>
              </a:solidFill>
              <a:latin typeface="Helvetica" pitchFamily="2" charset="0"/>
              <a:ea typeface="Helvetica" charset="0"/>
              <a:cs typeface="Helvetica" charset="0"/>
            </a:endParaRPr>
          </a:p>
          <a:p>
            <a:pPr algn="ctr"/>
            <a:r>
              <a:rPr lang="en-US" b="1">
                <a:solidFill>
                  <a:srgbClr val="0070C0"/>
                </a:solidFill>
                <a:latin typeface="Helvetica" pitchFamily="2" charset="0"/>
                <a:ea typeface="Helvetica" charset="0"/>
                <a:cs typeface="Helvetica" charset="0"/>
              </a:rPr>
              <a:t>MODEL-AD Consortium</a:t>
            </a:r>
          </a:p>
          <a:p>
            <a:pPr algn="ctr"/>
            <a:r>
              <a:rPr lang="en-US" b="1">
                <a:solidFill>
                  <a:srgbClr val="0070C0"/>
                </a:solidFill>
                <a:latin typeface="Helvetica" pitchFamily="2" charset="0"/>
                <a:ea typeface="Helvetica" charset="0"/>
                <a:cs typeface="Helvetica" charset="0"/>
              </a:rPr>
              <a:t>M</a:t>
            </a:r>
            <a:r>
              <a:rPr lang="en-US">
                <a:latin typeface="Helvetica" pitchFamily="2" charset="0"/>
                <a:ea typeface="Helvetica" charset="0"/>
                <a:cs typeface="Helvetica" charset="0"/>
              </a:rPr>
              <a:t>odel </a:t>
            </a:r>
            <a:r>
              <a:rPr lang="en-US" b="1">
                <a:solidFill>
                  <a:srgbClr val="0070C0"/>
                </a:solidFill>
                <a:latin typeface="Helvetica" pitchFamily="2" charset="0"/>
                <a:ea typeface="Helvetica" charset="0"/>
                <a:cs typeface="Helvetica" charset="0"/>
              </a:rPr>
              <a:t>O</a:t>
            </a:r>
            <a:r>
              <a:rPr lang="en-US">
                <a:latin typeface="Helvetica" pitchFamily="2" charset="0"/>
                <a:ea typeface="Helvetica" charset="0"/>
                <a:cs typeface="Helvetica" charset="0"/>
              </a:rPr>
              <a:t>rganism </a:t>
            </a:r>
            <a:r>
              <a:rPr lang="en-US" b="1">
                <a:solidFill>
                  <a:srgbClr val="0070C0"/>
                </a:solidFill>
                <a:latin typeface="Helvetica" pitchFamily="2" charset="0"/>
                <a:ea typeface="Helvetica" charset="0"/>
                <a:cs typeface="Helvetica" charset="0"/>
              </a:rPr>
              <a:t>D</a:t>
            </a:r>
            <a:r>
              <a:rPr lang="en-US">
                <a:latin typeface="Helvetica" pitchFamily="2" charset="0"/>
                <a:ea typeface="Helvetica" charset="0"/>
                <a:cs typeface="Helvetica" charset="0"/>
              </a:rPr>
              <a:t>evelopment and </a:t>
            </a:r>
            <a:r>
              <a:rPr lang="en-US" b="1">
                <a:solidFill>
                  <a:srgbClr val="0070C0"/>
                </a:solidFill>
                <a:latin typeface="Helvetica" pitchFamily="2" charset="0"/>
                <a:ea typeface="Helvetica" charset="0"/>
                <a:cs typeface="Helvetica" charset="0"/>
              </a:rPr>
              <a:t>E</a:t>
            </a:r>
            <a:r>
              <a:rPr lang="en-US">
                <a:latin typeface="Helvetica" pitchFamily="2" charset="0"/>
                <a:ea typeface="Helvetica" charset="0"/>
                <a:cs typeface="Helvetica" charset="0"/>
              </a:rPr>
              <a:t>valuation for</a:t>
            </a:r>
          </a:p>
          <a:p>
            <a:pPr algn="ctr"/>
            <a:r>
              <a:rPr lang="en-US" b="1">
                <a:solidFill>
                  <a:srgbClr val="0070C0"/>
                </a:solidFill>
                <a:latin typeface="Helvetica" pitchFamily="2" charset="0"/>
                <a:ea typeface="Helvetica" charset="0"/>
                <a:cs typeface="Helvetica" charset="0"/>
              </a:rPr>
              <a:t>L</a:t>
            </a:r>
            <a:r>
              <a:rPr lang="en-US">
                <a:latin typeface="Helvetica" pitchFamily="2" charset="0"/>
                <a:ea typeface="Helvetica" charset="0"/>
                <a:cs typeface="Helvetica" charset="0"/>
              </a:rPr>
              <a:t>ate-onset </a:t>
            </a:r>
            <a:r>
              <a:rPr lang="en-US" b="1">
                <a:solidFill>
                  <a:srgbClr val="0070C0"/>
                </a:solidFill>
                <a:latin typeface="Helvetica" pitchFamily="2" charset="0"/>
                <a:ea typeface="Helvetica" charset="0"/>
                <a:cs typeface="Helvetica" charset="0"/>
              </a:rPr>
              <a:t>A</a:t>
            </a:r>
            <a:r>
              <a:rPr lang="en-US">
                <a:latin typeface="Helvetica" pitchFamily="2" charset="0"/>
                <a:ea typeface="Helvetica" charset="0"/>
                <a:cs typeface="Helvetica" charset="0"/>
              </a:rPr>
              <a:t>lzheimer’s </a:t>
            </a:r>
            <a:r>
              <a:rPr lang="en-US" b="1">
                <a:solidFill>
                  <a:srgbClr val="0070C0"/>
                </a:solidFill>
                <a:latin typeface="Helvetica" pitchFamily="2" charset="0"/>
                <a:ea typeface="Helvetica" charset="0"/>
                <a:cs typeface="Helvetica" charset="0"/>
              </a:rPr>
              <a:t>D</a:t>
            </a:r>
            <a:r>
              <a:rPr lang="en-US">
                <a:latin typeface="Helvetica" pitchFamily="2" charset="0"/>
                <a:ea typeface="Helvetica" charset="0"/>
                <a:cs typeface="Helvetica" charset="0"/>
              </a:rPr>
              <a:t>isease</a:t>
            </a:r>
          </a:p>
          <a:p>
            <a:pPr algn="ctr"/>
            <a:endParaRPr lang="en-US">
              <a:latin typeface="Helvetica" pitchFamily="2" charset="0"/>
              <a:ea typeface="Helvetica" charset="0"/>
              <a:cs typeface="Helvetica" charset="0"/>
            </a:endParaRPr>
          </a:p>
          <a:p>
            <a:pPr algn="ctr"/>
            <a:r>
              <a:rPr lang="en-US">
                <a:solidFill>
                  <a:srgbClr val="002060"/>
                </a:solidFill>
                <a:latin typeface="Helvetica" pitchFamily="2" charset="0"/>
                <a:ea typeface="Helvetica" charset="0"/>
                <a:cs typeface="Helvetica" charset="0"/>
              </a:rPr>
              <a:t>Expand animal model resources for basic research and preclinical testing of candidate therapeutics with 50 new mouse models of AD and AD pathology.</a:t>
            </a:r>
          </a:p>
          <a:p>
            <a:pPr algn="ctr"/>
            <a:endParaRPr lang="en-US">
              <a:latin typeface="Helvetica" pitchFamily="2" charset="0"/>
              <a:ea typeface="Helvetica" charset="0"/>
              <a:cs typeface="Helvetica" charset="0"/>
            </a:endParaRP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9408EBB5-A5CF-C847-8FB0-80BE0025D01D}"/>
              </a:ext>
            </a:extLst>
          </p:cNvPr>
          <p:cNvSpPr/>
          <p:nvPr/>
        </p:nvSpPr>
        <p:spPr>
          <a:xfrm>
            <a:off x="6161417" y="4090254"/>
            <a:ext cx="457200" cy="365760"/>
          </a:xfrm>
          <a:prstGeom prst="down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ym typeface="Avenir Book"/>
            </a:endParaRPr>
          </a:p>
        </p:txBody>
      </p:sp>
      <p:sp>
        <p:nvSpPr>
          <p:cNvPr id="6" name="Down Arrow 4">
            <a:extLst>
              <a:ext uri="{FF2B5EF4-FFF2-40B4-BE49-F238E27FC236}">
                <a16:creationId xmlns:a16="http://schemas.microsoft.com/office/drawing/2014/main" id="{8F1C79D2-366E-D647-9791-1497B644CCD0}"/>
              </a:ext>
            </a:extLst>
          </p:cNvPr>
          <p:cNvSpPr/>
          <p:nvPr/>
        </p:nvSpPr>
        <p:spPr>
          <a:xfrm>
            <a:off x="6161417" y="3459658"/>
            <a:ext cx="457200" cy="365760"/>
          </a:xfrm>
          <a:prstGeom prst="down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609370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F0E4C-0664-9F4E-9D1D-263FC9CDA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922" y="-170698"/>
            <a:ext cx="10515600" cy="1325563"/>
          </a:xfrm>
        </p:spPr>
        <p:txBody>
          <a:bodyPr/>
          <a:lstStyle/>
          <a:p>
            <a:r>
              <a:rPr lang="en-US" dirty="0"/>
              <a:t>MODEL-AD Goals</a:t>
            </a:r>
          </a:p>
        </p:txBody>
      </p:sp>
      <p:pic>
        <p:nvPicPr>
          <p:cNvPr id="4" name="Picture 3" descr="alzheimers_presentation_sketches-01.png">
            <a:extLst>
              <a:ext uri="{FF2B5EF4-FFF2-40B4-BE49-F238E27FC236}">
                <a16:creationId xmlns:a16="http://schemas.microsoft.com/office/drawing/2014/main" id="{0296A105-1DDF-EB48-8203-027932CBE7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800" y="1071850"/>
            <a:ext cx="2450922" cy="153176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2E2DC9-89B9-EB48-9320-947C48DCF5FF}"/>
              </a:ext>
            </a:extLst>
          </p:cNvPr>
          <p:cNvGrpSpPr/>
          <p:nvPr/>
        </p:nvGrpSpPr>
        <p:grpSpPr>
          <a:xfrm>
            <a:off x="7573379" y="1325991"/>
            <a:ext cx="1275193" cy="748699"/>
            <a:chOff x="6037503" y="1705999"/>
            <a:chExt cx="1275193" cy="7486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8157750-7F0E-3D47-BFF6-32D79B40A6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62498" y="1829410"/>
              <a:ext cx="1050198" cy="625288"/>
              <a:chOff x="6759309" y="5024359"/>
              <a:chExt cx="2037658" cy="1213220"/>
            </a:xfrm>
          </p:grpSpPr>
          <p:pic>
            <p:nvPicPr>
              <p:cNvPr id="11" name="Picture 10" descr="H:\Talks\BoT Dinner 2016\human mouse 2.png">
                <a:extLst>
                  <a:ext uri="{FF2B5EF4-FFF2-40B4-BE49-F238E27FC236}">
                    <a16:creationId xmlns:a16="http://schemas.microsoft.com/office/drawing/2014/main" id="{3A2FD83B-8F3B-B945-B291-DB31B609D6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l="35259" t="40990" r="3201" b="7699"/>
              <a:stretch>
                <a:fillRect/>
              </a:stretch>
            </p:blipFill>
            <p:spPr bwMode="auto">
              <a:xfrm>
                <a:off x="6759309" y="5024359"/>
                <a:ext cx="2037658" cy="1213220"/>
              </a:xfrm>
              <a:prstGeom prst="rect">
                <a:avLst/>
              </a:prstGeom>
              <a:noFill/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77DE759-D420-1E4F-9EB8-057E26F7D8E7}"/>
                  </a:ext>
                </a:extLst>
              </p:cNvPr>
              <p:cNvSpPr/>
              <p:nvPr/>
            </p:nvSpPr>
            <p:spPr>
              <a:xfrm>
                <a:off x="6759309" y="5024359"/>
                <a:ext cx="437321" cy="1470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4B1ED00-F63F-E34D-B353-CB833CC9BBA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37503" y="1705999"/>
              <a:ext cx="449989" cy="246821"/>
              <a:chOff x="4966497" y="2231383"/>
              <a:chExt cx="701097" cy="384557"/>
            </a:xfrm>
          </p:grpSpPr>
          <p:pic>
            <p:nvPicPr>
              <p:cNvPr id="8" name="Picture 7" descr="H:\Talks\BoT Dinner 2016\human mouse 2.png">
                <a:extLst>
                  <a:ext uri="{FF2B5EF4-FFF2-40B4-BE49-F238E27FC236}">
                    <a16:creationId xmlns:a16="http://schemas.microsoft.com/office/drawing/2014/main" id="{166053FC-9716-0948-A7FA-75108E5C58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l="35259" t="72091" r="38274" b="7699"/>
              <a:stretch/>
            </p:blipFill>
            <p:spPr bwMode="auto">
              <a:xfrm>
                <a:off x="4966497" y="2233652"/>
                <a:ext cx="701097" cy="382288"/>
              </a:xfrm>
              <a:prstGeom prst="rect">
                <a:avLst/>
              </a:prstGeom>
              <a:noFill/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DB38E21-9C27-E24E-B8DE-F93B7B616579}"/>
                  </a:ext>
                </a:extLst>
              </p:cNvPr>
              <p:cNvSpPr/>
              <p:nvPr/>
            </p:nvSpPr>
            <p:spPr>
              <a:xfrm>
                <a:off x="5231768" y="2231383"/>
                <a:ext cx="349857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704D26C-6729-CC4D-AFE7-6A657E2AB894}"/>
                  </a:ext>
                </a:extLst>
              </p:cNvPr>
              <p:cNvSpPr/>
              <p:nvPr/>
            </p:nvSpPr>
            <p:spPr>
              <a:xfrm>
                <a:off x="5621875" y="2294031"/>
                <a:ext cx="45719" cy="974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4644697-E5B6-7A42-93BF-6C118AC30536}"/>
              </a:ext>
            </a:extLst>
          </p:cNvPr>
          <p:cNvSpPr/>
          <p:nvPr/>
        </p:nvSpPr>
        <p:spPr>
          <a:xfrm>
            <a:off x="2591611" y="2891225"/>
            <a:ext cx="8041593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941100"/>
                </a:solidFill>
                <a:latin typeface="Helvetica" pitchFamily="2" charset="0"/>
                <a:ea typeface="Helvetica" charset="0"/>
                <a:cs typeface="Helvetica" charset="0"/>
              </a:rPr>
              <a:t>Prioritize LOAD variants for animal modeling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941100"/>
                </a:solidFill>
                <a:latin typeface="Helvetica" pitchFamily="2" charset="0"/>
                <a:ea typeface="Helvetica" charset="0"/>
                <a:cs typeface="Helvetica" charset="0"/>
              </a:rPr>
              <a:t>Create new mouse models with CRISPR (piloting rat models)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941100"/>
                </a:solidFill>
                <a:latin typeface="Helvetica" pitchFamily="2" charset="0"/>
                <a:ea typeface="Helvetica" charset="0"/>
                <a:cs typeface="Helvetica" charset="0"/>
              </a:rPr>
              <a:t>High-capacity screening of all models, deep phenotyping of promising models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941100"/>
                </a:solidFill>
                <a:latin typeface="Helvetica" pitchFamily="2" charset="0"/>
                <a:ea typeface="Helvetica" charset="0"/>
                <a:cs typeface="Helvetica" charset="0"/>
              </a:rPr>
              <a:t>Alignment of mouse and human phenotypes (neuropath, ’omics, imaging)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941100"/>
                </a:solidFill>
                <a:latin typeface="Helvetica" pitchFamily="2" charset="0"/>
                <a:ea typeface="Helvetica" charset="0"/>
                <a:cs typeface="Helvetica" charset="0"/>
              </a:rPr>
              <a:t>Preclinical testing of the most promising models and therapeutics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941100"/>
                </a:solidFill>
                <a:latin typeface="Helvetica" pitchFamily="2" charset="0"/>
                <a:ea typeface="Helvetica" charset="0"/>
                <a:cs typeface="Helvetica" charset="0"/>
              </a:rPr>
              <a:t>Broad, unrestricted distribution of all data and models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9B824B-70CC-D94E-8282-9D2D127567C1}"/>
              </a:ext>
            </a:extLst>
          </p:cNvPr>
          <p:cNvGrpSpPr/>
          <p:nvPr/>
        </p:nvGrpSpPr>
        <p:grpSpPr>
          <a:xfrm>
            <a:off x="1945037" y="5036093"/>
            <a:ext cx="8104959" cy="1097282"/>
            <a:chOff x="920738" y="3924723"/>
            <a:chExt cx="8104959" cy="109728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D1AE0E46-7989-224E-B4A5-445AEB5185AC}"/>
                </a:ext>
              </a:extLst>
            </p:cNvPr>
            <p:cNvSpPr/>
            <p:nvPr/>
          </p:nvSpPr>
          <p:spPr>
            <a:xfrm>
              <a:off x="920738" y="3924725"/>
              <a:ext cx="2757287" cy="109728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>
                <a:spcAft>
                  <a:spcPts val="400"/>
                </a:spcAft>
              </a:pPr>
              <a:r>
                <a:rPr lang="en-US">
                  <a:solidFill>
                    <a:srgbClr val="0070C0"/>
                  </a:solidFill>
                  <a:latin typeface="Helvetica" pitchFamily="2" charset="0"/>
                </a:rPr>
                <a:t>Bioinformatics and Data Management Core</a:t>
              </a:r>
            </a:p>
            <a:p>
              <a:pPr algn="ctr"/>
              <a:r>
                <a:rPr lang="en-US" sz="1200">
                  <a:latin typeface="Helvetica" pitchFamily="2" charset="0"/>
                </a:rPr>
                <a:t>The Jackson Lab    Sage Bionetworks</a:t>
              </a:r>
            </a:p>
            <a:p>
              <a:pPr algn="ctr"/>
              <a:r>
                <a:rPr lang="en-US" sz="1200">
                  <a:latin typeface="Helvetica" pitchFamily="2" charset="0"/>
                </a:rPr>
                <a:t>Indiana U    UC Irvine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35754D7B-4876-3B4D-9573-5C5E5BF9627D}"/>
                </a:ext>
              </a:extLst>
            </p:cNvPr>
            <p:cNvSpPr/>
            <p:nvPr/>
          </p:nvSpPr>
          <p:spPr>
            <a:xfrm>
              <a:off x="3791541" y="3924724"/>
              <a:ext cx="2560320" cy="1097280"/>
            </a:xfrm>
            <a:prstGeom prst="round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>
                <a:spcAft>
                  <a:spcPts val="400"/>
                </a:spcAft>
              </a:pPr>
              <a:r>
                <a:rPr lang="en-US">
                  <a:solidFill>
                    <a:srgbClr val="C00000"/>
                  </a:solidFill>
                  <a:latin typeface="Helvetica" pitchFamily="2" charset="0"/>
                </a:rPr>
                <a:t>Disease Modeling Project</a:t>
              </a:r>
            </a:p>
            <a:p>
              <a:pPr algn="ctr"/>
              <a:r>
                <a:rPr lang="en-US" sz="1200">
                  <a:latin typeface="Helvetica" pitchFamily="2" charset="0"/>
                </a:rPr>
                <a:t>The Jackson Lab</a:t>
              </a:r>
            </a:p>
            <a:p>
              <a:pPr algn="ctr"/>
              <a:r>
                <a:rPr lang="en-US" sz="1200">
                  <a:latin typeface="Helvetica" pitchFamily="2" charset="0"/>
                </a:rPr>
                <a:t>Indiana U   U Pitt  UC Irvine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2204D099-EE61-3F45-A627-8A35D6B9A741}"/>
                </a:ext>
              </a:extLst>
            </p:cNvPr>
            <p:cNvSpPr/>
            <p:nvPr/>
          </p:nvSpPr>
          <p:spPr>
            <a:xfrm>
              <a:off x="6465377" y="3924723"/>
              <a:ext cx="2560320" cy="1097280"/>
            </a:xfrm>
            <a:prstGeom prst="round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>
                <a:spcAft>
                  <a:spcPts val="400"/>
                </a:spcAft>
              </a:pPr>
              <a:r>
                <a:rPr lang="en-US">
                  <a:solidFill>
                    <a:srgbClr val="00B050"/>
                  </a:solidFill>
                  <a:latin typeface="Helvetica" pitchFamily="2" charset="0"/>
                </a:rPr>
                <a:t>Preclinical Testing Core</a:t>
              </a:r>
            </a:p>
            <a:p>
              <a:pPr algn="ctr"/>
              <a:r>
                <a:rPr lang="en-US" sz="1200">
                  <a:latin typeface="Helvetica" pitchFamily="2" charset="0"/>
                </a:rPr>
                <a:t>Indiana U    The Jackson Lab</a:t>
              </a:r>
            </a:p>
            <a:p>
              <a:pPr algn="ctr"/>
              <a:r>
                <a:rPr lang="en-US" sz="1200">
                  <a:latin typeface="Helvetica" pitchFamily="2" charset="0"/>
                </a:rPr>
                <a:t>U Pitt Sage Bionetworks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974AD72-CCC0-144C-8875-5F5A277CC982}"/>
              </a:ext>
            </a:extLst>
          </p:cNvPr>
          <p:cNvSpPr txBox="1"/>
          <p:nvPr/>
        </p:nvSpPr>
        <p:spPr>
          <a:xfrm>
            <a:off x="8417182" y="1783145"/>
            <a:ext cx="845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>
                <a:solidFill>
                  <a:srgbClr val="0070C0"/>
                </a:solidFill>
                <a:latin typeface="Helvetica" pitchFamily="2" charset="0"/>
              </a:rPr>
              <a:t>New</a:t>
            </a:r>
          </a:p>
          <a:p>
            <a:pPr algn="r"/>
            <a:r>
              <a:rPr lang="en-US" sz="1600">
                <a:solidFill>
                  <a:srgbClr val="0070C0"/>
                </a:solidFill>
                <a:latin typeface="Helvetica" pitchFamily="2" charset="0"/>
              </a:rPr>
              <a:t>Models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0071C2-1283-6A4A-AC56-795D0824C202}"/>
              </a:ext>
            </a:extLst>
          </p:cNvPr>
          <p:cNvSpPr txBox="1"/>
          <p:nvPr/>
        </p:nvSpPr>
        <p:spPr>
          <a:xfrm>
            <a:off x="2825508" y="883561"/>
            <a:ext cx="1314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  <a:latin typeface="Helvetica" pitchFamily="2" charset="0"/>
              </a:rPr>
              <a:t>Early Onset </a:t>
            </a:r>
          </a:p>
          <a:p>
            <a:r>
              <a:rPr lang="en-US" sz="1600">
                <a:solidFill>
                  <a:srgbClr val="0070C0"/>
                </a:solidFill>
                <a:latin typeface="Helvetica" pitchFamily="2" charset="0"/>
              </a:rPr>
              <a:t>AD (&lt; 5%)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1CF5A2-249B-6E4A-B147-6410C74431F8}"/>
              </a:ext>
            </a:extLst>
          </p:cNvPr>
          <p:cNvSpPr txBox="1"/>
          <p:nvPr/>
        </p:nvSpPr>
        <p:spPr>
          <a:xfrm>
            <a:off x="4504942" y="1964199"/>
            <a:ext cx="2350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rgbClr val="0070C0"/>
                </a:solidFill>
                <a:latin typeface="Helvetica" pitchFamily="2" charset="0"/>
              </a:rPr>
              <a:t>Late Onset</a:t>
            </a:r>
          </a:p>
          <a:p>
            <a:pPr algn="r"/>
            <a:r>
              <a:rPr lang="en-US" sz="1600">
                <a:solidFill>
                  <a:srgbClr val="0070C0"/>
                </a:solidFill>
                <a:latin typeface="Helvetica" pitchFamily="2" charset="0"/>
              </a:rPr>
              <a:t>AD (&gt; 95%)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B9ECA9-2F27-BA4A-B783-8AB45B6F135E}"/>
              </a:ext>
            </a:extLst>
          </p:cNvPr>
          <p:cNvSpPr txBox="1"/>
          <p:nvPr/>
        </p:nvSpPr>
        <p:spPr>
          <a:xfrm>
            <a:off x="6839763" y="1019016"/>
            <a:ext cx="901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  <a:latin typeface="Helvetica" pitchFamily="2" charset="0"/>
              </a:rPr>
              <a:t>Existing</a:t>
            </a:r>
          </a:p>
          <a:p>
            <a:r>
              <a:rPr lang="en-US" sz="1600">
                <a:solidFill>
                  <a:srgbClr val="0070C0"/>
                </a:solidFill>
                <a:latin typeface="Helvetica" pitchFamily="2" charset="0"/>
              </a:rPr>
              <a:t>Models</a:t>
            </a:r>
          </a:p>
        </p:txBody>
      </p:sp>
    </p:spTree>
    <p:extLst>
      <p:ext uri="{BB962C8B-B14F-4D97-AF65-F5344CB8AC3E}">
        <p14:creationId xmlns:p14="http://schemas.microsoft.com/office/powerpoint/2010/main" val="1927895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173FA-ED57-5E4A-A501-FDB140C9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2689"/>
            <a:ext cx="11095182" cy="1325563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>
                <a:cs typeface="Arial" panose="020B0604020202020204" pitchFamily="34" charset="0"/>
              </a:rPr>
              <a:t>MODEL-AD</a:t>
            </a:r>
            <a:br>
              <a:rPr lang="en-US" altLang="en-US" sz="3600">
                <a:cs typeface="Arial" panose="020B0604020202020204" pitchFamily="34" charset="0"/>
              </a:rPr>
            </a:br>
            <a:r>
              <a:rPr lang="en-US" altLang="en-US" sz="3600">
                <a:cs typeface="Arial" panose="020B0604020202020204" pitchFamily="34" charset="0"/>
              </a:rPr>
              <a:t>creation and matching new mouse models to human AD</a:t>
            </a:r>
            <a:br>
              <a:rPr lang="en-US" altLang="en-US" sz="3600">
                <a:cs typeface="Arial" panose="020B0604020202020204" pitchFamily="34" charset="0"/>
              </a:rPr>
            </a:br>
            <a:endParaRPr lang="en-US" sz="36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6E5379-C316-5E4D-8071-AECDA0802FFE}"/>
              </a:ext>
            </a:extLst>
          </p:cNvPr>
          <p:cNvGrpSpPr>
            <a:grpSpLocks noChangeAspect="1"/>
          </p:cNvGrpSpPr>
          <p:nvPr/>
        </p:nvGrpSpPr>
        <p:grpSpPr>
          <a:xfrm>
            <a:off x="9030623" y="4979433"/>
            <a:ext cx="1885973" cy="1122907"/>
            <a:chOff x="6759309" y="5024359"/>
            <a:chExt cx="2037658" cy="1213220"/>
          </a:xfrm>
        </p:grpSpPr>
        <p:pic>
          <p:nvPicPr>
            <p:cNvPr id="5" name="Picture 4" descr="H:\Talks\BoT Dinner 2016\human mouse 2.png">
              <a:extLst>
                <a:ext uri="{FF2B5EF4-FFF2-40B4-BE49-F238E27FC236}">
                  <a16:creationId xmlns:a16="http://schemas.microsoft.com/office/drawing/2014/main" id="{6929AEF3-7DAD-604C-A508-1A87E84429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35259" t="40990" r="3201" b="7699"/>
            <a:stretch>
              <a:fillRect/>
            </a:stretch>
          </p:blipFill>
          <p:spPr bwMode="auto">
            <a:xfrm>
              <a:off x="6759309" y="5024359"/>
              <a:ext cx="2037658" cy="1213220"/>
            </a:xfrm>
            <a:prstGeom prst="rect">
              <a:avLst/>
            </a:prstGeom>
            <a:noFill/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8BF6C3C-1EED-EF4C-9CEE-483E206E371E}"/>
                </a:ext>
              </a:extLst>
            </p:cNvPr>
            <p:cNvSpPr/>
            <p:nvPr/>
          </p:nvSpPr>
          <p:spPr>
            <a:xfrm>
              <a:off x="6759309" y="5024359"/>
              <a:ext cx="437321" cy="147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3EE643F-5810-504A-970D-76C97BA584BE}"/>
              </a:ext>
            </a:extLst>
          </p:cNvPr>
          <p:cNvGrpSpPr>
            <a:grpSpLocks noChangeAspect="1"/>
          </p:cNvGrpSpPr>
          <p:nvPr/>
        </p:nvGrpSpPr>
        <p:grpSpPr>
          <a:xfrm>
            <a:off x="1600064" y="953006"/>
            <a:ext cx="1542533" cy="1695972"/>
            <a:chOff x="1129165" y="1119658"/>
            <a:chExt cx="1317183" cy="1448205"/>
          </a:xfrm>
        </p:grpSpPr>
        <p:pic>
          <p:nvPicPr>
            <p:cNvPr id="8" name="Picture 7" descr="H:\Talks\BoT Dinner 2016\human mouse 2.png">
              <a:extLst>
                <a:ext uri="{FF2B5EF4-FFF2-40B4-BE49-F238E27FC236}">
                  <a16:creationId xmlns:a16="http://schemas.microsoft.com/office/drawing/2014/main" id="{3A2550E8-551C-6348-ADAE-E6CBB16C9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6841" t="6090" r="53356" b="32626"/>
            <a:stretch>
              <a:fillRect/>
            </a:stretch>
          </p:blipFill>
          <p:spPr bwMode="auto">
            <a:xfrm>
              <a:off x="1129165" y="1119658"/>
              <a:ext cx="1317183" cy="1448205"/>
            </a:xfrm>
            <a:prstGeom prst="rect">
              <a:avLst/>
            </a:prstGeom>
            <a:noFill/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F3ACE9-CD14-794C-B817-82A2C99C8802}"/>
                </a:ext>
              </a:extLst>
            </p:cNvPr>
            <p:cNvSpPr/>
            <p:nvPr/>
          </p:nvSpPr>
          <p:spPr>
            <a:xfrm>
              <a:off x="2196548" y="2290376"/>
              <a:ext cx="249800" cy="277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0" name="Left-Right Arrow 9">
            <a:extLst>
              <a:ext uri="{FF2B5EF4-FFF2-40B4-BE49-F238E27FC236}">
                <a16:creationId xmlns:a16="http://schemas.microsoft.com/office/drawing/2014/main" id="{8D9E8BD1-0A49-124A-AE4E-9480E44ADF2C}"/>
              </a:ext>
            </a:extLst>
          </p:cNvPr>
          <p:cNvSpPr/>
          <p:nvPr/>
        </p:nvSpPr>
        <p:spPr>
          <a:xfrm rot="1690431">
            <a:off x="5620530" y="3161485"/>
            <a:ext cx="843471" cy="358479"/>
          </a:xfrm>
          <a:prstGeom prst="leftRightArrow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pic>
        <p:nvPicPr>
          <p:cNvPr id="11" name="Picture 10" descr="H:\Talks\BoT Dinner 2016\heatmap.png">
            <a:extLst>
              <a:ext uri="{FF2B5EF4-FFF2-40B4-BE49-F238E27FC236}">
                <a16:creationId xmlns:a16="http://schemas.microsoft.com/office/drawing/2014/main" id="{4D6237A1-A73E-6148-949F-31072391E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5082" t="13728" r="6717" b="17618"/>
          <a:stretch>
            <a:fillRect/>
          </a:stretch>
        </p:blipFill>
        <p:spPr bwMode="auto">
          <a:xfrm>
            <a:off x="5372832" y="1235400"/>
            <a:ext cx="2018664" cy="1125192"/>
          </a:xfrm>
          <a:prstGeom prst="rect">
            <a:avLst/>
          </a:prstGeom>
          <a:noFill/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C99EBF50-4E5D-0A47-BB21-569DBA5192C7}"/>
              </a:ext>
            </a:extLst>
          </p:cNvPr>
          <p:cNvSpPr/>
          <p:nvPr/>
        </p:nvSpPr>
        <p:spPr>
          <a:xfrm>
            <a:off x="3580185" y="1537671"/>
            <a:ext cx="1161912" cy="299896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pic>
        <p:nvPicPr>
          <p:cNvPr id="13" name="Picture 12" descr="Screen Shot 2015-10-09 at 10.23.36 AM.png">
            <a:extLst>
              <a:ext uri="{FF2B5EF4-FFF2-40B4-BE49-F238E27FC236}">
                <a16:creationId xmlns:a16="http://schemas.microsoft.com/office/drawing/2014/main" id="{E5CC9D6A-FA89-1C49-889C-D241F27098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4" t="9881" b="47626"/>
          <a:stretch/>
        </p:blipFill>
        <p:spPr>
          <a:xfrm>
            <a:off x="8913933" y="2080040"/>
            <a:ext cx="2182027" cy="1190123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6C7775C4-489F-FB4C-8909-E18319151783}"/>
              </a:ext>
            </a:extLst>
          </p:cNvPr>
          <p:cNvSpPr/>
          <p:nvPr/>
        </p:nvSpPr>
        <p:spPr>
          <a:xfrm rot="16200000">
            <a:off x="9364159" y="3849896"/>
            <a:ext cx="1218900" cy="299896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54DF050C-4BF5-F944-ADB6-90DF81AA6E49}"/>
              </a:ext>
            </a:extLst>
          </p:cNvPr>
          <p:cNvSpPr txBox="1"/>
          <p:nvPr/>
        </p:nvSpPr>
        <p:spPr>
          <a:xfrm>
            <a:off x="7296344" y="2463757"/>
            <a:ext cx="940962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0" r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‘Omics</a:t>
            </a:r>
          </a:p>
        </p:txBody>
      </p:sp>
      <p:pic>
        <p:nvPicPr>
          <p:cNvPr id="16" name="Picture 15" descr="H:\Talks\BoT Dinner 2016\caption20090313_346.jpg">
            <a:extLst>
              <a:ext uri="{FF2B5EF4-FFF2-40B4-BE49-F238E27FC236}">
                <a16:creationId xmlns:a16="http://schemas.microsoft.com/office/drawing/2014/main" id="{B3AFF445-E74F-D04D-8123-0B1476C66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r="14730"/>
          <a:stretch>
            <a:fillRect/>
          </a:stretch>
        </p:blipFill>
        <p:spPr bwMode="auto">
          <a:xfrm rot="16200000">
            <a:off x="3905788" y="2109384"/>
            <a:ext cx="1163411" cy="2064888"/>
          </a:xfrm>
          <a:prstGeom prst="rect">
            <a:avLst/>
          </a:prstGeom>
          <a:noFill/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66E31BE6-1FF2-3F4C-AF72-04FE3A48E652}"/>
              </a:ext>
            </a:extLst>
          </p:cNvPr>
          <p:cNvSpPr/>
          <p:nvPr/>
        </p:nvSpPr>
        <p:spPr>
          <a:xfrm rot="2700000">
            <a:off x="2757727" y="2406243"/>
            <a:ext cx="615499" cy="299896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BE11A7-D391-8F43-AF0D-ED4F30320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24059" t="44847" r="38388" b="23786"/>
          <a:stretch/>
        </p:blipFill>
        <p:spPr bwMode="auto">
          <a:xfrm>
            <a:off x="6435107" y="3660239"/>
            <a:ext cx="2369764" cy="120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2C9A074B-4B27-4E46-8B97-AA9B29997C43}"/>
              </a:ext>
            </a:extLst>
          </p:cNvPr>
          <p:cNvSpPr/>
          <p:nvPr/>
        </p:nvSpPr>
        <p:spPr>
          <a:xfrm rot="12900000">
            <a:off x="8746579" y="4833271"/>
            <a:ext cx="440971" cy="299896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id="{8259F401-36DC-0F4A-9208-2A8C0903A19E}"/>
              </a:ext>
            </a:extLst>
          </p:cNvPr>
          <p:cNvSpPr txBox="1"/>
          <p:nvPr/>
        </p:nvSpPr>
        <p:spPr>
          <a:xfrm>
            <a:off x="4193812" y="3855692"/>
            <a:ext cx="1811393" cy="4001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0" r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Neuropathology</a:t>
            </a:r>
          </a:p>
        </p:txBody>
      </p:sp>
      <p:pic>
        <p:nvPicPr>
          <p:cNvPr id="21" name="Picture 20" descr="H:\Talks\BoT Dinner 2016\brain fmri.png">
            <a:extLst>
              <a:ext uri="{FF2B5EF4-FFF2-40B4-BE49-F238E27FC236}">
                <a16:creationId xmlns:a16="http://schemas.microsoft.com/office/drawing/2014/main" id="{BFF02B9B-1AE5-5949-B762-88D507448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b="8778"/>
          <a:stretch>
            <a:fillRect/>
          </a:stretch>
        </p:blipFill>
        <p:spPr bwMode="auto">
          <a:xfrm>
            <a:off x="725890" y="3739664"/>
            <a:ext cx="2699063" cy="1132757"/>
          </a:xfrm>
          <a:prstGeom prst="rect">
            <a:avLst/>
          </a:prstGeom>
          <a:noFill/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6E907283-1A73-264C-B6F4-7D92FA7BBD82}"/>
              </a:ext>
            </a:extLst>
          </p:cNvPr>
          <p:cNvSpPr/>
          <p:nvPr/>
        </p:nvSpPr>
        <p:spPr>
          <a:xfrm rot="5400000">
            <a:off x="1903880" y="3103395"/>
            <a:ext cx="747021" cy="299896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CB25C17-D0BD-8742-B1B4-50DE80A660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398" r="28544" b="13592"/>
          <a:stretch/>
        </p:blipFill>
        <p:spPr>
          <a:xfrm>
            <a:off x="4733224" y="4990619"/>
            <a:ext cx="2199155" cy="1144307"/>
          </a:xfrm>
          <a:prstGeom prst="rect">
            <a:avLst/>
          </a:prstGeom>
        </p:spPr>
      </p:pic>
      <p:sp>
        <p:nvSpPr>
          <p:cNvPr id="24" name="Right Arrow 23">
            <a:extLst>
              <a:ext uri="{FF2B5EF4-FFF2-40B4-BE49-F238E27FC236}">
                <a16:creationId xmlns:a16="http://schemas.microsoft.com/office/drawing/2014/main" id="{79EDF0D4-BE44-6E4F-AA77-35F4820C24C6}"/>
              </a:ext>
            </a:extLst>
          </p:cNvPr>
          <p:cNvSpPr/>
          <p:nvPr/>
        </p:nvSpPr>
        <p:spPr>
          <a:xfrm rot="10800000">
            <a:off x="7650758" y="5540887"/>
            <a:ext cx="661487" cy="295564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sp>
        <p:nvSpPr>
          <p:cNvPr id="25" name="TextBox 29">
            <a:extLst>
              <a:ext uri="{FF2B5EF4-FFF2-40B4-BE49-F238E27FC236}">
                <a16:creationId xmlns:a16="http://schemas.microsoft.com/office/drawing/2014/main" id="{9EA71C0D-BADB-D948-8977-9E68FC9E0085}"/>
              </a:ext>
            </a:extLst>
          </p:cNvPr>
          <p:cNvSpPr txBox="1"/>
          <p:nvPr/>
        </p:nvSpPr>
        <p:spPr>
          <a:xfrm>
            <a:off x="2432682" y="5146201"/>
            <a:ext cx="1582163" cy="4001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0" r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 Imaging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D7D9B6-7B36-2A4E-97E3-1C71FF68E570}"/>
              </a:ext>
            </a:extLst>
          </p:cNvPr>
          <p:cNvSpPr/>
          <p:nvPr/>
        </p:nvSpPr>
        <p:spPr>
          <a:xfrm>
            <a:off x="366138" y="1288508"/>
            <a:ext cx="1413967" cy="107702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en-US" sz="2133">
                <a:latin typeface="Arial" pitchFamily="34" charset="0"/>
                <a:cs typeface="Arial" pitchFamily="34" charset="0"/>
              </a:rPr>
              <a:t>clinical study cohorts</a:t>
            </a:r>
            <a:endParaRPr lang="en-US" sz="2133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5A1791-E98B-DD44-9844-E6DFC292E355}"/>
              </a:ext>
            </a:extLst>
          </p:cNvPr>
          <p:cNvSpPr/>
          <p:nvPr/>
        </p:nvSpPr>
        <p:spPr>
          <a:xfrm>
            <a:off x="10843943" y="5232516"/>
            <a:ext cx="1348059" cy="83099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>
                <a:latin typeface="Arial" pitchFamily="34" charset="0"/>
                <a:cs typeface="Arial" pitchFamily="34" charset="0"/>
              </a:rPr>
              <a:t>mouse models</a:t>
            </a:r>
            <a:endParaRPr lang="en-US" sz="2400"/>
          </a:p>
        </p:txBody>
      </p:sp>
      <p:sp>
        <p:nvSpPr>
          <p:cNvPr id="28" name="Left-Right Arrow 27">
            <a:extLst>
              <a:ext uri="{FF2B5EF4-FFF2-40B4-BE49-F238E27FC236}">
                <a16:creationId xmlns:a16="http://schemas.microsoft.com/office/drawing/2014/main" id="{EBAD6CDC-0F90-C24E-B9B7-01AA11A06104}"/>
              </a:ext>
            </a:extLst>
          </p:cNvPr>
          <p:cNvSpPr/>
          <p:nvPr/>
        </p:nvSpPr>
        <p:spPr>
          <a:xfrm rot="1690431">
            <a:off x="7685419" y="1976239"/>
            <a:ext cx="843471" cy="358479"/>
          </a:xfrm>
          <a:prstGeom prst="leftRightArrow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sp>
        <p:nvSpPr>
          <p:cNvPr id="29" name="Left-Right Arrow 28">
            <a:extLst>
              <a:ext uri="{FF2B5EF4-FFF2-40B4-BE49-F238E27FC236}">
                <a16:creationId xmlns:a16="http://schemas.microsoft.com/office/drawing/2014/main" id="{30501F36-372B-4B44-BA78-4EEB11D514D4}"/>
              </a:ext>
            </a:extLst>
          </p:cNvPr>
          <p:cNvSpPr/>
          <p:nvPr/>
        </p:nvSpPr>
        <p:spPr>
          <a:xfrm rot="1690431">
            <a:off x="3547803" y="4707470"/>
            <a:ext cx="843471" cy="358479"/>
          </a:xfrm>
          <a:prstGeom prst="leftRightArrow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EF1AC5-D6D2-1B4B-9AF2-5549CC26216E}"/>
              </a:ext>
            </a:extLst>
          </p:cNvPr>
          <p:cNvSpPr txBox="1"/>
          <p:nvPr/>
        </p:nvSpPr>
        <p:spPr>
          <a:xfrm>
            <a:off x="3538157" y="6259101"/>
            <a:ext cx="4074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 Over 50 new models in 5 years</a:t>
            </a:r>
          </a:p>
        </p:txBody>
      </p:sp>
    </p:spTree>
    <p:extLst>
      <p:ext uri="{BB962C8B-B14F-4D97-AF65-F5344CB8AC3E}">
        <p14:creationId xmlns:p14="http://schemas.microsoft.com/office/powerpoint/2010/main" val="3344051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BFE2D-5DC9-434C-A9F0-409179447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448" y="268873"/>
            <a:ext cx="10515600" cy="905410"/>
          </a:xfrm>
        </p:spPr>
        <p:txBody>
          <a:bodyPr>
            <a:normAutofit/>
          </a:bodyPr>
          <a:lstStyle/>
          <a:p>
            <a:r>
              <a:rPr lang="en-US"/>
              <a:t>Use strong genetic risk factors to model LOAD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EDE45A-2C75-4E45-B4A7-92212EBBF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414" y="1250927"/>
            <a:ext cx="7816923" cy="4999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788B0E-4A31-A045-BE84-8AC4861C506B}"/>
              </a:ext>
            </a:extLst>
          </p:cNvPr>
          <p:cNvSpPr txBox="1"/>
          <p:nvPr/>
        </p:nvSpPr>
        <p:spPr>
          <a:xfrm>
            <a:off x="8229600" y="6327228"/>
            <a:ext cx="376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Karch</a:t>
            </a:r>
            <a:r>
              <a:rPr lang="en-US"/>
              <a:t> and </a:t>
            </a:r>
            <a:r>
              <a:rPr lang="en-US" err="1"/>
              <a:t>Goate</a:t>
            </a:r>
            <a:r>
              <a:rPr lang="en-US"/>
              <a:t>, </a:t>
            </a:r>
            <a:r>
              <a:rPr lang="en-US" err="1"/>
              <a:t>Biol</a:t>
            </a:r>
            <a:r>
              <a:rPr lang="en-US"/>
              <a:t> Psychiatry  2015</a:t>
            </a:r>
          </a:p>
        </p:txBody>
      </p:sp>
    </p:spTree>
    <p:extLst>
      <p:ext uri="{BB962C8B-B14F-4D97-AF65-F5344CB8AC3E}">
        <p14:creationId xmlns:p14="http://schemas.microsoft.com/office/powerpoint/2010/main" val="4203567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F31FD-1CC9-4E46-B948-9EE34184D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4766"/>
          </a:xfrm>
        </p:spPr>
        <p:txBody>
          <a:bodyPr>
            <a:noAutofit/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Baseline strains relevant to LOAD</a:t>
            </a:r>
            <a:br>
              <a:rPr lang="en-US" altLang="en-US">
                <a:ea typeface="ＭＳ Ｐゴシック" panose="020B0600070205080204" pitchFamily="34" charset="-128"/>
              </a:rPr>
            </a:b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605C6E-D00C-8147-9B51-B1A555421873}"/>
              </a:ext>
            </a:extLst>
          </p:cNvPr>
          <p:cNvGrpSpPr/>
          <p:nvPr/>
        </p:nvGrpSpPr>
        <p:grpSpPr>
          <a:xfrm>
            <a:off x="1100305" y="859691"/>
            <a:ext cx="3610309" cy="1654592"/>
            <a:chOff x="2154811" y="752912"/>
            <a:chExt cx="2593051" cy="1188386"/>
          </a:xfrm>
        </p:grpSpPr>
        <p:pic>
          <p:nvPicPr>
            <p:cNvPr id="5" name="Picture 4" descr="Image result for C57BL/6 mouse">
              <a:extLst>
                <a:ext uri="{FF2B5EF4-FFF2-40B4-BE49-F238E27FC236}">
                  <a16:creationId xmlns:a16="http://schemas.microsoft.com/office/drawing/2014/main" id="{F57E7D17-99F4-8645-A038-350DB37A93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184"/>
            <a:stretch/>
          </p:blipFill>
          <p:spPr bwMode="auto">
            <a:xfrm>
              <a:off x="2154811" y="835464"/>
              <a:ext cx="2593051" cy="110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870A79-A88B-854B-BCE0-43B8B34940A0}"/>
                </a:ext>
              </a:extLst>
            </p:cNvPr>
            <p:cNvSpPr txBox="1"/>
            <p:nvPr/>
          </p:nvSpPr>
          <p:spPr>
            <a:xfrm>
              <a:off x="2650602" y="752912"/>
              <a:ext cx="13532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C57BL/6J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EF15C5F-CA82-1444-930A-7B79BBC2104E}"/>
              </a:ext>
            </a:extLst>
          </p:cNvPr>
          <p:cNvGrpSpPr/>
          <p:nvPr/>
        </p:nvGrpSpPr>
        <p:grpSpPr>
          <a:xfrm>
            <a:off x="738836" y="2526276"/>
            <a:ext cx="5254464" cy="1626007"/>
            <a:chOff x="6637173" y="2532072"/>
            <a:chExt cx="5254464" cy="162600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177DDB-1D35-7744-B8FD-EB28433B9C7C}"/>
                </a:ext>
              </a:extLst>
            </p:cNvPr>
            <p:cNvSpPr txBox="1"/>
            <p:nvPr/>
          </p:nvSpPr>
          <p:spPr>
            <a:xfrm>
              <a:off x="6637173" y="2532072"/>
              <a:ext cx="28595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1. Humanized </a:t>
              </a:r>
              <a:r>
                <a:rPr lang="en-US" sz="2400" i="1"/>
                <a:t>APOE</a:t>
              </a:r>
              <a:r>
                <a:rPr lang="en-US" sz="2400" i="1" baseline="30000"/>
                <a:t>E4</a:t>
              </a:r>
            </a:p>
          </p:txBody>
        </p:sp>
        <p:pic>
          <p:nvPicPr>
            <p:cNvPr id="9" name="Picture 8" descr="MLG-HOWELL:Users:ghowell:Desktop:Screen Shot 2016-02-28 at 11.07.54 AM.png">
              <a:extLst>
                <a:ext uri="{FF2B5EF4-FFF2-40B4-BE49-F238E27FC236}">
                  <a16:creationId xmlns:a16="http://schemas.microsoft.com/office/drawing/2014/main" id="{6EE04CD3-6CF1-934D-8221-3A40F54EC2A3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88" b="35213"/>
            <a:stretch/>
          </p:blipFill>
          <p:spPr bwMode="auto">
            <a:xfrm>
              <a:off x="6637173" y="3016675"/>
              <a:ext cx="5254464" cy="11414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9390FB-19C1-DC4D-81B5-833A676E571B}"/>
              </a:ext>
            </a:extLst>
          </p:cNvPr>
          <p:cNvGrpSpPr/>
          <p:nvPr/>
        </p:nvGrpSpPr>
        <p:grpSpPr>
          <a:xfrm>
            <a:off x="6085116" y="1069920"/>
            <a:ext cx="6106884" cy="1827060"/>
            <a:chOff x="6034706" y="1020550"/>
            <a:chExt cx="6106884" cy="18270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6755A2-D594-F742-AE92-F6F658FF7AE3}"/>
                </a:ext>
              </a:extLst>
            </p:cNvPr>
            <p:cNvSpPr txBox="1"/>
            <p:nvPr/>
          </p:nvSpPr>
          <p:spPr>
            <a:xfrm>
              <a:off x="6040486" y="1020550"/>
              <a:ext cx="23097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3. Humanized </a:t>
              </a:r>
              <a:r>
                <a:rPr lang="en-US" sz="2400" i="1"/>
                <a:t>AB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39CDFD7-191B-214F-9961-2E8126056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3432" y="1550803"/>
              <a:ext cx="5031355" cy="272460"/>
            </a:xfrm>
            <a:prstGeom prst="rect">
              <a:avLst/>
            </a:prstGeom>
            <a:gradFill rotWithShape="1">
              <a:gsLst>
                <a:gs pos="0">
                  <a:srgbClr val="9CC746"/>
                </a:gs>
                <a:gs pos="20000">
                  <a:srgbClr val="9BC348"/>
                </a:gs>
                <a:gs pos="100000">
                  <a:srgbClr val="769535"/>
                </a:gs>
              </a:gsLst>
              <a:lin ang="5400000"/>
            </a:gradFill>
            <a:ln w="9525">
              <a:solidFill>
                <a:srgbClr val="98B954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3" name="TextBox 48">
              <a:extLst>
                <a:ext uri="{FF2B5EF4-FFF2-40B4-BE49-F238E27FC236}">
                  <a16:creationId xmlns:a16="http://schemas.microsoft.com/office/drawing/2014/main" id="{F2A1B78F-5D3F-4E4D-88ED-D8D6AD5D1C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4263" y="1533774"/>
              <a:ext cx="516442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charset="0"/>
                </a:rPr>
                <a:t>DAEF</a:t>
              </a: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R</a:t>
              </a:r>
              <a:r>
                <a:rPr lang="en-US" altLang="en-US" sz="1400">
                  <a:latin typeface="Arial" charset="0"/>
                </a:rPr>
                <a:t>HDSG</a:t>
              </a:r>
              <a:r>
                <a:rPr lang="en-US" altLang="en-US" sz="1400">
                  <a:solidFill>
                    <a:srgbClr val="FFFFFF"/>
                  </a:solidFill>
                  <a:latin typeface="Arial" charset="0"/>
                </a:rPr>
                <a:t>Y</a:t>
              </a:r>
              <a:r>
                <a:rPr lang="en-US" altLang="en-US" sz="1400">
                  <a:latin typeface="Arial" charset="0"/>
                </a:rPr>
                <a:t>EV</a:t>
              </a:r>
              <a:r>
                <a:rPr lang="en-US" altLang="en-US" sz="1400">
                  <a:solidFill>
                    <a:srgbClr val="FFFFFF"/>
                  </a:solidFill>
                  <a:latin typeface="Arial" charset="0"/>
                </a:rPr>
                <a:t>H</a:t>
              </a:r>
              <a:r>
                <a:rPr lang="en-US" altLang="en-US" sz="1400">
                  <a:latin typeface="Arial" charset="0"/>
                </a:rPr>
                <a:t>HQKLVFFAEDVGSNKGAIIGLMVGGVVIA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90EBDF8-F87D-484F-9CA7-5011AEC03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3911" y="1890068"/>
              <a:ext cx="5031355" cy="272460"/>
            </a:xfrm>
            <a:prstGeom prst="rect">
              <a:avLst/>
            </a:prstGeom>
            <a:gradFill rotWithShape="1">
              <a:gsLst>
                <a:gs pos="0">
                  <a:srgbClr val="9CC746"/>
                </a:gs>
                <a:gs pos="20000">
                  <a:srgbClr val="9BC348"/>
                </a:gs>
                <a:gs pos="100000">
                  <a:srgbClr val="769535"/>
                </a:gs>
              </a:gsLst>
              <a:lin ang="5400000"/>
            </a:gradFill>
            <a:ln w="9525">
              <a:solidFill>
                <a:srgbClr val="98B954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5" name="TextBox 48">
              <a:extLst>
                <a:ext uri="{FF2B5EF4-FFF2-40B4-BE49-F238E27FC236}">
                  <a16:creationId xmlns:a16="http://schemas.microsoft.com/office/drawing/2014/main" id="{69F24035-BA75-F244-8B47-8BB702867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4742" y="1873041"/>
              <a:ext cx="516282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charset="0"/>
                </a:rPr>
                <a:t>DAEFGHDSGFEVRHQKLVFFAEDVGSNKGAIIGLMVGGVVIA</a:t>
              </a: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5E521675-1A97-264C-BE5F-3C5EFEF2C6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1614" y="1533774"/>
              <a:ext cx="66691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400" i="1">
                  <a:latin typeface="Arial" charset="0"/>
                </a:rPr>
                <a:t>Hs</a:t>
              </a:r>
              <a:r>
                <a:rPr lang="en-US" altLang="en-US" sz="1400">
                  <a:latin typeface="Arial" charset="0"/>
                </a:rPr>
                <a:t> Aβ</a:t>
              </a:r>
            </a:p>
          </p:txBody>
        </p: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323DCB7D-AB01-AA40-8F60-B03870E49B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4706" y="1858631"/>
              <a:ext cx="7454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400" i="1">
                  <a:latin typeface="Arial" charset="0"/>
                </a:rPr>
                <a:t>Mm</a:t>
              </a:r>
              <a:r>
                <a:rPr lang="en-US" altLang="en-US" sz="1400">
                  <a:latin typeface="Arial" charset="0"/>
                </a:rPr>
                <a:t> Aβ</a:t>
              </a:r>
            </a:p>
          </p:txBody>
        </p:sp>
        <p:sp>
          <p:nvSpPr>
            <p:cNvPr id="18" name="Isosceles Triangle 27">
              <a:extLst>
                <a:ext uri="{FF2B5EF4-FFF2-40B4-BE49-F238E27FC236}">
                  <a16:creationId xmlns:a16="http://schemas.microsoft.com/office/drawing/2014/main" id="{F5B3A8B3-7C42-474B-A939-3D82F518B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8171" y="2225404"/>
              <a:ext cx="188626" cy="25281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BE4B4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9" name="TextBox 28">
              <a:extLst>
                <a:ext uri="{FF2B5EF4-FFF2-40B4-BE49-F238E27FC236}">
                  <a16:creationId xmlns:a16="http://schemas.microsoft.com/office/drawing/2014/main" id="{4C42DDB5-663B-E143-9177-980A226ACF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2898" y="2476906"/>
              <a:ext cx="818692" cy="356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  <a:cs typeface="MS PGothic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100" b="1">
                  <a:solidFill>
                    <a:srgbClr val="FF0000"/>
                  </a:solidFill>
                  <a:latin typeface="Arial" charset="0"/>
                </a:rPr>
                <a:t>γ-Secretase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100" b="1">
                  <a:solidFill>
                    <a:srgbClr val="FF0000"/>
                  </a:solidFill>
                  <a:latin typeface="Arial" charset="0"/>
                </a:rPr>
                <a:t>+40 +42</a:t>
              </a:r>
            </a:p>
          </p:txBody>
        </p:sp>
        <p:sp>
          <p:nvSpPr>
            <p:cNvPr id="20" name="Isosceles Triangle 29">
              <a:extLst>
                <a:ext uri="{FF2B5EF4-FFF2-40B4-BE49-F238E27FC236}">
                  <a16:creationId xmlns:a16="http://schemas.microsoft.com/office/drawing/2014/main" id="{41EDF619-D096-874C-8596-B1DBADF11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39895" y="2225404"/>
              <a:ext cx="188626" cy="25281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BE4B4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87C27A4-00F7-CD41-A63C-2AF4FC7891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74294" y="2239814"/>
              <a:ext cx="812142" cy="607796"/>
              <a:chOff x="996950" y="4301066"/>
              <a:chExt cx="984250" cy="736600"/>
            </a:xfrm>
          </p:grpSpPr>
          <p:sp>
            <p:nvSpPr>
              <p:cNvPr id="22" name="Isosceles Triangle 26">
                <a:extLst>
                  <a:ext uri="{FF2B5EF4-FFF2-40B4-BE49-F238E27FC236}">
                    <a16:creationId xmlns:a16="http://schemas.microsoft.com/office/drawing/2014/main" id="{2B9A501C-664B-9F43-AF33-693BA50C75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8425" y="4301066"/>
                <a:ext cx="228600" cy="306387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BE4B4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233173F-0EF0-7842-998E-3DAB1940E2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6950" y="4605866"/>
                <a:ext cx="984250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  <a:cs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  <a:cs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  <a:cs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  <a:cs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  <a:cs typeface="MS PGothic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  <a:cs typeface="MS PGothic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  <a:cs typeface="MS PGothic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  <a:cs typeface="MS PGothic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  <a:cs typeface="MS PGothic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100" b="1">
                    <a:solidFill>
                      <a:srgbClr val="FF0000"/>
                    </a:solidFill>
                    <a:latin typeface="Arial" charset="0"/>
                  </a:rPr>
                  <a:t>β-Secretase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100" b="1">
                    <a:solidFill>
                      <a:srgbClr val="FF0000"/>
                    </a:solidFill>
                    <a:latin typeface="Arial" charset="0"/>
                  </a:rPr>
                  <a:t>+1</a:t>
                </a:r>
              </a:p>
            </p:txBody>
          </p: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DF5A50D-7072-1E4F-8A37-FA9CB13D1D5A}"/>
              </a:ext>
            </a:extLst>
          </p:cNvPr>
          <p:cNvSpPr/>
          <p:nvPr/>
        </p:nvSpPr>
        <p:spPr>
          <a:xfrm>
            <a:off x="6152024" y="3546745"/>
            <a:ext cx="54952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1. B6J.APOE4</a:t>
            </a:r>
          </a:p>
          <a:p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2. B6J.APOE4.TREM2*R47H</a:t>
            </a:r>
            <a:endParaRPr lang="en-US" sz="2400" i="1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3. B6J.APOE4.TREM2*R47H.hA</a:t>
            </a:r>
            <a:r>
              <a:rPr lang="en-US" sz="2400" i="1">
                <a:latin typeface="Symbol" pitchFamily="2" charset="2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903F589-5CED-8C49-8090-8E4D6F8377DC}"/>
              </a:ext>
            </a:extLst>
          </p:cNvPr>
          <p:cNvGrpSpPr/>
          <p:nvPr/>
        </p:nvGrpSpPr>
        <p:grpSpPr>
          <a:xfrm>
            <a:off x="701892" y="4220915"/>
            <a:ext cx="5072151" cy="1640550"/>
            <a:chOff x="369385" y="4220915"/>
            <a:chExt cx="5072151" cy="164055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7208E4-C9BA-874D-918C-83406300A8C8}"/>
                </a:ext>
              </a:extLst>
            </p:cNvPr>
            <p:cNvSpPr txBox="1"/>
            <p:nvPr/>
          </p:nvSpPr>
          <p:spPr>
            <a:xfrm>
              <a:off x="369385" y="4220915"/>
              <a:ext cx="35773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2. Humanized </a:t>
              </a:r>
              <a:r>
                <a:rPr lang="en-US" sz="2400" i="1"/>
                <a:t>Trem2*R47H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67F0E0-3F7D-9841-820C-07BCE9BC6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385" y="4751212"/>
              <a:ext cx="5072151" cy="1110253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2F910D3-8B16-714B-A974-102ED53FE430}"/>
              </a:ext>
            </a:extLst>
          </p:cNvPr>
          <p:cNvSpPr/>
          <p:nvPr/>
        </p:nvSpPr>
        <p:spPr>
          <a:xfrm>
            <a:off x="6152024" y="4931257"/>
            <a:ext cx="55074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B6J.APOE4.Trem2*R47H.hA</a:t>
            </a:r>
            <a:r>
              <a:rPr lang="en-US" sz="2400" i="1">
                <a:solidFill>
                  <a:srgbClr val="FF0000"/>
                </a:solidFill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US" sz="24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.hTAU</a:t>
            </a:r>
          </a:p>
        </p:txBody>
      </p:sp>
    </p:spTree>
    <p:extLst>
      <p:ext uri="{BB962C8B-B14F-4D97-AF65-F5344CB8AC3E}">
        <p14:creationId xmlns:p14="http://schemas.microsoft.com/office/powerpoint/2010/main" val="1565280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9F466-6AB9-7E46-8A16-723B850B7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491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/>
              <a:t>An age-dependent increase in frailty index score but no cognitive decline in B6J.</a:t>
            </a:r>
            <a:r>
              <a:rPr lang="en-US" sz="4000" i="1"/>
              <a:t>APOE4</a:t>
            </a:r>
            <a:r>
              <a:rPr lang="en-US" i="1"/>
              <a:t>.Trem2*R47H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265468-4422-E24F-ABC4-29886B611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91" y="1695098"/>
            <a:ext cx="4947476" cy="4172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C54695-EAEB-0D41-973D-9A477AC72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836" y="1695098"/>
            <a:ext cx="5032048" cy="417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03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8A8A2-54A3-504C-B7F8-9281C7D51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564" y="262216"/>
            <a:ext cx="8913739" cy="1325563"/>
          </a:xfrm>
        </p:spPr>
        <p:txBody>
          <a:bodyPr>
            <a:normAutofit fontScale="90000"/>
          </a:bodyPr>
          <a:lstStyle/>
          <a:p>
            <a:r>
              <a:rPr lang="en-US"/>
              <a:t>Neuropathology to determine AD-relevant features in B6J.</a:t>
            </a:r>
            <a:r>
              <a:rPr lang="en-US" sz="4000" i="1"/>
              <a:t>APOE4</a:t>
            </a:r>
            <a:r>
              <a:rPr lang="en-US" i="1"/>
              <a:t>.Trem2*R47H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0AF1B3-65FE-CA41-96BE-ADF4C954A3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" y="2245360"/>
            <a:ext cx="2891855" cy="3677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895C23-C17E-7846-898F-0DA106AE8AF4}"/>
              </a:ext>
            </a:extLst>
          </p:cNvPr>
          <p:cNvSpPr txBox="1"/>
          <p:nvPr/>
        </p:nvSpPr>
        <p:spPr>
          <a:xfrm>
            <a:off x="455977" y="5899388"/>
            <a:ext cx="2294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GFAP</a:t>
            </a:r>
            <a:r>
              <a:rPr lang="en-US"/>
              <a:t> </a:t>
            </a:r>
            <a:r>
              <a:rPr lang="en-US">
                <a:solidFill>
                  <a:srgbClr val="7030A0"/>
                </a:solidFill>
              </a:rPr>
              <a:t>S100B </a:t>
            </a:r>
            <a:r>
              <a:rPr lang="en-US">
                <a:solidFill>
                  <a:srgbClr val="FF0000"/>
                </a:solidFill>
              </a:rPr>
              <a:t>IBA1 </a:t>
            </a:r>
            <a:r>
              <a:rPr lang="en-US">
                <a:solidFill>
                  <a:srgbClr val="082BFF"/>
                </a:solidFill>
              </a:rPr>
              <a:t>DAPI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22E4D-1C87-B241-AEC4-8A9ED312C81B}"/>
              </a:ext>
            </a:extLst>
          </p:cNvPr>
          <p:cNvSpPr txBox="1"/>
          <p:nvPr/>
        </p:nvSpPr>
        <p:spPr>
          <a:xfrm>
            <a:off x="925830" y="1936988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Glial cells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298E27-F701-AB4F-9814-71B835D7D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46" y="2255520"/>
            <a:ext cx="2552247" cy="36677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3E7233-CBEA-5948-9DB4-BA7D7E31EBD4}"/>
              </a:ext>
            </a:extLst>
          </p:cNvPr>
          <p:cNvSpPr txBox="1"/>
          <p:nvPr/>
        </p:nvSpPr>
        <p:spPr>
          <a:xfrm>
            <a:off x="4102398" y="1936988"/>
            <a:ext cx="9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Neurons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50979-1A88-9B47-988C-E75755D5EA98}"/>
              </a:ext>
            </a:extLst>
          </p:cNvPr>
          <p:cNvSpPr txBox="1"/>
          <p:nvPr/>
        </p:nvSpPr>
        <p:spPr>
          <a:xfrm>
            <a:off x="4139383" y="5899388"/>
            <a:ext cx="168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rgbClr val="00B050"/>
                </a:solidFill>
              </a:rPr>
              <a:t>NeuN</a:t>
            </a: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CTIP </a:t>
            </a:r>
            <a:r>
              <a:rPr lang="en-US">
                <a:solidFill>
                  <a:srgbClr val="082BFF"/>
                </a:solidFill>
              </a:rPr>
              <a:t>DAPI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DA0169-8196-EF48-B21B-5B0969FB72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224" y="2255520"/>
            <a:ext cx="3219881" cy="36677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A53EF5-0295-3D41-AEE0-AE6AA51D27C4}"/>
              </a:ext>
            </a:extLst>
          </p:cNvPr>
          <p:cNvSpPr txBox="1"/>
          <p:nvPr/>
        </p:nvSpPr>
        <p:spPr>
          <a:xfrm>
            <a:off x="11344875" y="5899388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ThioS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BD2BDD-4EE7-F342-8980-B1D21FCE203F}"/>
              </a:ext>
            </a:extLst>
          </p:cNvPr>
          <p:cNvSpPr txBox="1"/>
          <p:nvPr/>
        </p:nvSpPr>
        <p:spPr>
          <a:xfrm>
            <a:off x="10215262" y="193698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Plaques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10CEAC-395B-5D4A-A31C-A42E87118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04" y="2255520"/>
            <a:ext cx="2947210" cy="36677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D6E9FA-3349-6642-8D5C-B2A0F4AC0656}"/>
              </a:ext>
            </a:extLst>
          </p:cNvPr>
          <p:cNvSpPr txBox="1"/>
          <p:nvPr/>
        </p:nvSpPr>
        <p:spPr>
          <a:xfrm>
            <a:off x="7085286" y="5899388"/>
            <a:ext cx="173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82BFF"/>
                </a:solidFill>
              </a:rPr>
              <a:t>X34</a:t>
            </a:r>
            <a:r>
              <a:rPr lang="en-US">
                <a:solidFill>
                  <a:srgbClr val="7030A0"/>
                </a:solidFill>
              </a:rPr>
              <a:t> </a:t>
            </a:r>
            <a:r>
              <a:rPr lang="en-US">
                <a:solidFill>
                  <a:srgbClr val="00B050"/>
                </a:solidFill>
              </a:rPr>
              <a:t>LAMP1 </a:t>
            </a:r>
            <a:r>
              <a:rPr lang="en-US">
                <a:solidFill>
                  <a:srgbClr val="FF0000"/>
                </a:solidFill>
              </a:rPr>
              <a:t>IBA1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00E6E2-FFE6-784A-B18E-E9BBD8B38FB0}"/>
              </a:ext>
            </a:extLst>
          </p:cNvPr>
          <p:cNvSpPr txBox="1"/>
          <p:nvPr/>
        </p:nvSpPr>
        <p:spPr>
          <a:xfrm>
            <a:off x="5872211" y="1936988"/>
            <a:ext cx="2773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Plaque associated microglia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425DFF-BCA2-A04C-BC03-87E6DFBA71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1000" contrast="-41000"/>
                    </a14:imgEffect>
                  </a14:imgLayer>
                </a14:imgProps>
              </a:ext>
            </a:extLst>
          </a:blip>
          <a:srcRect l="52634" t="3032" b="49372"/>
          <a:stretch/>
        </p:blipFill>
        <p:spPr>
          <a:xfrm flipV="1">
            <a:off x="9811766" y="262216"/>
            <a:ext cx="2232339" cy="1446847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E072A2-6266-AA49-A179-816CC15E5B4C}"/>
              </a:ext>
            </a:extLst>
          </p:cNvPr>
          <p:cNvSpPr txBox="1"/>
          <p:nvPr/>
        </p:nvSpPr>
        <p:spPr>
          <a:xfrm>
            <a:off x="9751939" y="-39568"/>
            <a:ext cx="235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Cerebrovascular health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21E320-180E-0B49-BC8D-F525D536EFD1}"/>
              </a:ext>
            </a:extLst>
          </p:cNvPr>
          <p:cNvSpPr txBox="1"/>
          <p:nvPr/>
        </p:nvSpPr>
        <p:spPr>
          <a:xfrm>
            <a:off x="10768308" y="1619964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Lectin </a:t>
            </a:r>
            <a:r>
              <a:rPr lang="en-US">
                <a:solidFill>
                  <a:srgbClr val="00B050"/>
                </a:solidFill>
              </a:rPr>
              <a:t>Fibrin</a:t>
            </a:r>
          </a:p>
        </p:txBody>
      </p:sp>
    </p:spTree>
    <p:extLst>
      <p:ext uri="{BB962C8B-B14F-4D97-AF65-F5344CB8AC3E}">
        <p14:creationId xmlns:p14="http://schemas.microsoft.com/office/powerpoint/2010/main" val="869168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EEB76-5DFE-2A48-BB65-517629F49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90" y="193037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/>
              <a:t>Assessing cerebral perfusion (</a:t>
            </a:r>
            <a:r>
              <a:rPr lang="en-US" sz="3600" baseline="30000"/>
              <a:t>64</a:t>
            </a:r>
            <a:r>
              <a:rPr lang="en-US" sz="3600"/>
              <a:t>Cu-PTSM) and glucose uptake (</a:t>
            </a:r>
            <a:r>
              <a:rPr lang="en-US" sz="3600" baseline="30000"/>
              <a:t>18</a:t>
            </a:r>
            <a:r>
              <a:rPr lang="en-US" sz="3600"/>
              <a:t>F-FDG PET) in B6J.</a:t>
            </a:r>
            <a:r>
              <a:rPr lang="en-US" sz="3600" i="1"/>
              <a:t>APOE4.Trem2*R47H</a:t>
            </a:r>
            <a:endParaRPr lang="en-US" sz="36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049B09-7D5D-0346-8537-242051CC24F9}"/>
              </a:ext>
            </a:extLst>
          </p:cNvPr>
          <p:cNvGrpSpPr/>
          <p:nvPr/>
        </p:nvGrpSpPr>
        <p:grpSpPr>
          <a:xfrm>
            <a:off x="749587" y="1601271"/>
            <a:ext cx="10593603" cy="4616233"/>
            <a:chOff x="160981" y="1704878"/>
            <a:chExt cx="9044636" cy="347472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58A7CE99-BF6A-E74A-ABF6-6BF5E592E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1739" y="1704878"/>
              <a:ext cx="5693878" cy="3474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Vertical Text Placeholder 2">
              <a:extLst>
                <a:ext uri="{FF2B5EF4-FFF2-40B4-BE49-F238E27FC236}">
                  <a16:creationId xmlns:a16="http://schemas.microsoft.com/office/drawing/2014/main" id="{5233BFA7-CA95-1646-AE68-E9E8EC22040C}"/>
                </a:ext>
              </a:extLst>
            </p:cNvPr>
            <p:cNvSpPr txBox="1">
              <a:spLocks/>
            </p:cNvSpPr>
            <p:nvPr/>
          </p:nvSpPr>
          <p:spPr>
            <a:xfrm>
              <a:off x="160981" y="1809313"/>
              <a:ext cx="3660611" cy="3310116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342900" marR="0" indent="-342900" algn="l" defTabSz="4572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  <a:lvl2pPr marL="783771" marR="0" indent="-326571" algn="l" defTabSz="4572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 typeface="Arial"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2pPr>
              <a:lvl3pPr marL="1219200" marR="0" indent="-304800" algn="l" defTabSz="4572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3pPr>
              <a:lvl4pPr marL="1737360" marR="0" indent="-365760" algn="l" defTabSz="4572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 typeface="Arial"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4pPr>
              <a:lvl5pPr marL="2194560" marR="0" indent="-365760" algn="l" defTabSz="4572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 typeface="Arial"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5pPr>
              <a:lvl6pPr marL="2651760" marR="0" indent="-365760" algn="l" defTabSz="4572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6pPr>
              <a:lvl7pPr marL="3108960" marR="0" indent="-365760" algn="l" defTabSz="4572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7pPr>
              <a:lvl8pPr marL="3566159" marR="0" indent="-365759" algn="l" defTabSz="4572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8pPr>
              <a:lvl9pPr marL="4023359" marR="0" indent="-365759" algn="l" defTabSz="4572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2000" b="1">
                  <a:solidFill>
                    <a:schemeClr val="tx1"/>
                  </a:solidFill>
                  <a:latin typeface="Helvetica" pitchFamily="2" charset="0"/>
                  <a:cs typeface="Helvetica"/>
                </a:rPr>
                <a:t>Study Characteristics</a:t>
              </a:r>
            </a:p>
            <a:p>
              <a:pPr marL="182880" indent="-182880" hangingPunct="1">
                <a:spcBef>
                  <a:spcPts val="0"/>
                </a:spcBef>
              </a:pPr>
              <a:r>
                <a:rPr lang="en-US" sz="2000">
                  <a:solidFill>
                    <a:schemeClr val="tx1"/>
                  </a:solidFill>
                  <a:latin typeface="Helvetica" pitchFamily="2" charset="0"/>
                  <a:cs typeface="Helvetica"/>
                </a:rPr>
                <a:t>3T T2W 3DSPACE MRI</a:t>
              </a:r>
            </a:p>
            <a:p>
              <a:pPr marL="182880" indent="-182880" hangingPunct="1">
                <a:spcBef>
                  <a:spcPts val="0"/>
                </a:spcBef>
              </a:pPr>
              <a:endParaRPr lang="en-US" sz="2000">
                <a:solidFill>
                  <a:schemeClr val="tx1"/>
                </a:solidFill>
                <a:latin typeface="Helvetica" pitchFamily="2" charset="0"/>
                <a:cs typeface="Helvetica"/>
              </a:endParaRPr>
            </a:p>
            <a:p>
              <a:pPr marL="182880" indent="-182880" hangingPunct="1">
                <a:spcBef>
                  <a:spcPts val="0"/>
                </a:spcBef>
              </a:pPr>
              <a:r>
                <a:rPr lang="en-US" sz="2000">
                  <a:solidFill>
                    <a:schemeClr val="tx1"/>
                  </a:solidFill>
                  <a:latin typeface="Helvetica" pitchFamily="2" charset="0"/>
                  <a:cs typeface="Helvetica"/>
                </a:rPr>
                <a:t>64Cu-PTSM PET Imaging</a:t>
              </a:r>
            </a:p>
            <a:p>
              <a:pPr marL="623751" lvl="1" indent="-182880">
                <a:spcBef>
                  <a:spcPts val="0"/>
                </a:spcBef>
              </a:pPr>
              <a:r>
                <a:rPr lang="en-US" sz="2000">
                  <a:solidFill>
                    <a:schemeClr val="tx1"/>
                  </a:solidFill>
                  <a:latin typeface="Helvetica" pitchFamily="2" charset="0"/>
                  <a:cs typeface="Helvetica"/>
                </a:rPr>
                <a:t>Conscious tail veil dosing </a:t>
              </a:r>
            </a:p>
            <a:p>
              <a:pPr marL="182880" indent="-182880" hangingPunct="1">
                <a:spcBef>
                  <a:spcPts val="0"/>
                </a:spcBef>
              </a:pPr>
              <a:endParaRPr lang="en-US" sz="2000">
                <a:solidFill>
                  <a:schemeClr val="tx1"/>
                </a:solidFill>
                <a:latin typeface="Helvetica" pitchFamily="2" charset="0"/>
                <a:cs typeface="Helvetica"/>
              </a:endParaRPr>
            </a:p>
            <a:p>
              <a:pPr marL="182880" indent="-182880" hangingPunct="1">
                <a:spcBef>
                  <a:spcPts val="0"/>
                </a:spcBef>
              </a:pPr>
              <a:r>
                <a:rPr lang="en-US" sz="2000" err="1">
                  <a:solidFill>
                    <a:schemeClr val="tx1"/>
                  </a:solidFill>
                  <a:latin typeface="Helvetica" pitchFamily="2" charset="0"/>
                  <a:cs typeface="Helvetica"/>
                </a:rPr>
                <a:t>Autorad</a:t>
              </a:r>
              <a:r>
                <a:rPr lang="en-US" sz="2000">
                  <a:solidFill>
                    <a:schemeClr val="tx1"/>
                  </a:solidFill>
                  <a:latin typeface="Helvetica" pitchFamily="2" charset="0"/>
                  <a:cs typeface="Helvetica"/>
                </a:rPr>
                <a:t> Primary Confirmation </a:t>
              </a:r>
            </a:p>
            <a:p>
              <a:pPr marL="182880" indent="-182880" hangingPunct="1">
                <a:spcBef>
                  <a:spcPts val="0"/>
                </a:spcBef>
              </a:pPr>
              <a:endParaRPr lang="en-US" sz="2000">
                <a:solidFill>
                  <a:schemeClr val="tx1"/>
                </a:solidFill>
                <a:latin typeface="Helvetica" pitchFamily="2" charset="0"/>
                <a:cs typeface="Helvetica"/>
              </a:endParaRPr>
            </a:p>
            <a:p>
              <a:pPr marL="182880" indent="-182880" hangingPunct="1">
                <a:spcBef>
                  <a:spcPts val="0"/>
                </a:spcBef>
              </a:pPr>
              <a:r>
                <a:rPr lang="en-US" sz="2000">
                  <a:solidFill>
                    <a:schemeClr val="tx1"/>
                  </a:solidFill>
                  <a:latin typeface="Helvetica" pitchFamily="2" charset="0"/>
                  <a:cs typeface="Helvetica"/>
                </a:rPr>
                <a:t>IHC Secondary Confirmation</a:t>
              </a:r>
            </a:p>
            <a:p>
              <a:pPr marL="182880" indent="-182880" hangingPunct="1">
                <a:spcBef>
                  <a:spcPts val="0"/>
                </a:spcBef>
              </a:pPr>
              <a:endParaRPr lang="en-US" sz="2000">
                <a:solidFill>
                  <a:schemeClr val="tx1"/>
                </a:solidFill>
                <a:latin typeface="Helvetica" pitchFamily="2" charset="0"/>
                <a:cs typeface="Helvetica"/>
              </a:endParaRPr>
            </a:p>
            <a:p>
              <a:pPr marL="182880" indent="-182880" hangingPunct="1">
                <a:spcBef>
                  <a:spcPts val="0"/>
                </a:spcBef>
              </a:pPr>
              <a:r>
                <a:rPr lang="en-US" sz="2000">
                  <a:solidFill>
                    <a:schemeClr val="tx1"/>
                  </a:solidFill>
                  <a:latin typeface="Helvetica" pitchFamily="2" charset="0"/>
                  <a:cs typeface="Helvetica"/>
                </a:rPr>
                <a:t>Offline Co-Registration</a:t>
              </a:r>
            </a:p>
            <a:p>
              <a:pPr marL="623751" lvl="1" indent="-182880">
                <a:spcBef>
                  <a:spcPts val="0"/>
                </a:spcBef>
              </a:pPr>
              <a:r>
                <a:rPr lang="en-US" sz="2000" err="1">
                  <a:solidFill>
                    <a:schemeClr val="tx1"/>
                  </a:solidFill>
                  <a:latin typeface="Helvetica" pitchFamily="2" charset="0"/>
                  <a:cs typeface="Helvetica"/>
                </a:rPr>
                <a:t>Paxinos</a:t>
              </a:r>
              <a:r>
                <a:rPr lang="en-US" sz="2000">
                  <a:solidFill>
                    <a:schemeClr val="tx1"/>
                  </a:solidFill>
                  <a:latin typeface="Helvetica" pitchFamily="2" charset="0"/>
                  <a:cs typeface="Helvetica"/>
                </a:rPr>
                <a:t>-Franklin Atlas</a:t>
              </a:r>
            </a:p>
            <a:p>
              <a:pPr marL="623751" lvl="1" indent="-182880">
                <a:spcBef>
                  <a:spcPts val="0"/>
                </a:spcBef>
              </a:pPr>
              <a:r>
                <a:rPr lang="en-US" sz="2000">
                  <a:solidFill>
                    <a:schemeClr val="tx1"/>
                  </a:solidFill>
                  <a:latin typeface="Helvetica" pitchFamily="2" charset="0"/>
                  <a:cs typeface="Helvetica"/>
                </a:rPr>
                <a:t>56/27 PET/Autorad Regions</a:t>
              </a:r>
            </a:p>
            <a:p>
              <a:pPr marL="182880" indent="-182880" hangingPunct="1">
                <a:spcBef>
                  <a:spcPts val="0"/>
                </a:spcBef>
              </a:pPr>
              <a:r>
                <a:rPr lang="en-US" sz="2000">
                  <a:solidFill>
                    <a:schemeClr val="tx1"/>
                  </a:solidFill>
                  <a:latin typeface="Helvetica" pitchFamily="2" charset="0"/>
                  <a:cs typeface="Helvetica"/>
                </a:rPr>
                <a:t>PCA + One-Way ANOVA</a:t>
              </a:r>
            </a:p>
            <a:p>
              <a:pPr marL="182880" indent="-182880" hangingPunct="1">
                <a:spcBef>
                  <a:spcPts val="0"/>
                </a:spcBef>
              </a:pPr>
              <a:r>
                <a:rPr lang="en-US" sz="2000" err="1">
                  <a:solidFill>
                    <a:schemeClr val="tx1"/>
                  </a:solidFill>
                  <a:latin typeface="Helvetica" pitchFamily="2" charset="0"/>
                  <a:cs typeface="Helvetica"/>
                </a:rPr>
                <a:t>Mean±SEM</a:t>
              </a:r>
              <a:r>
                <a:rPr lang="en-US" sz="2000">
                  <a:solidFill>
                    <a:schemeClr val="tx1"/>
                  </a:solidFill>
                  <a:latin typeface="Helvetica" pitchFamily="2" charset="0"/>
                  <a:cs typeface="Helvetica"/>
                </a:rPr>
                <a:t>, *p&lt;0.0001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9E3935E-2199-DC46-9841-C5811A99C70E}"/>
              </a:ext>
            </a:extLst>
          </p:cNvPr>
          <p:cNvSpPr txBox="1"/>
          <p:nvPr/>
        </p:nvSpPr>
        <p:spPr>
          <a:xfrm>
            <a:off x="10058399" y="5769610"/>
            <a:ext cx="612776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Thalamus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45E0FF-F5BE-AA45-BA7B-29991809C8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51" t="5368" r="9594"/>
          <a:stretch/>
        </p:blipFill>
        <p:spPr>
          <a:xfrm>
            <a:off x="8433972" y="5749420"/>
            <a:ext cx="544926" cy="38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C35E91-3DD8-4A42-965C-E9B472D36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752" y="5755839"/>
            <a:ext cx="612776" cy="3817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F69DB3-3B7F-2E4D-B7C3-1EE14854D7D9}"/>
              </a:ext>
            </a:extLst>
          </p:cNvPr>
          <p:cNvSpPr txBox="1"/>
          <p:nvPr/>
        </p:nvSpPr>
        <p:spPr>
          <a:xfrm>
            <a:off x="6232083" y="5755140"/>
            <a:ext cx="61277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Corpus Callosum</a:t>
            </a:r>
          </a:p>
        </p:txBody>
      </p:sp>
    </p:spTree>
    <p:extLst>
      <p:ext uri="{BB962C8B-B14F-4D97-AF65-F5344CB8AC3E}">
        <p14:creationId xmlns:p14="http://schemas.microsoft.com/office/powerpoint/2010/main" val="689992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8C4E0-8314-8745-8214-E3122A0E7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49" y="90723"/>
            <a:ext cx="10515600" cy="1325563"/>
          </a:xfrm>
        </p:spPr>
        <p:txBody>
          <a:bodyPr/>
          <a:lstStyle/>
          <a:p>
            <a:pPr algn="ctr"/>
            <a:r>
              <a:rPr lang="en-US"/>
              <a:t>Sex-specific modifications in perfusion and metabolism in B6.</a:t>
            </a:r>
            <a:r>
              <a:rPr lang="en-US" i="1"/>
              <a:t>APOE4.Trem2*R47H </a:t>
            </a:r>
            <a:r>
              <a:rPr lang="en-US"/>
              <a:t>mice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16B51B41-87B9-B54E-9C05-E5686658B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870" y="1808937"/>
            <a:ext cx="6841413" cy="456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42E11CD-5FEF-DA48-AEA7-C6E102899470}"/>
                  </a:ext>
                </a:extLst>
              </p:cNvPr>
              <p:cNvSpPr txBox="1"/>
              <p:nvPr/>
            </p:nvSpPr>
            <p:spPr>
              <a:xfrm>
                <a:off x="7229039" y="2479618"/>
                <a:ext cx="3415422" cy="697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𝑍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𝑠</m:t>
                      </m:r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𝑔</m:t>
                      </m:r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𝑎</m:t>
                      </m:r>
                      <m:r>
                        <a:rPr lang="en-US" b="0" i="1" smtClean="0">
                          <a:latin typeface="Cambria Math"/>
                        </a:rPr>
                        <m:t>)=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𝑅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𝑔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𝐵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6, 8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𝑚𝑜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𝐵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6,8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𝑚𝑜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42E11CD-5FEF-DA48-AEA7-C6E102899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9039" y="2479618"/>
                <a:ext cx="3415422" cy="6978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3AEE82A8-F0D5-8E48-A909-92776BF75E67}"/>
              </a:ext>
            </a:extLst>
          </p:cNvPr>
          <p:cNvSpPr txBox="1"/>
          <p:nvPr/>
        </p:nvSpPr>
        <p:spPr>
          <a:xfrm>
            <a:off x="7229039" y="3174099"/>
            <a:ext cx="3308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/>
              <a:t>R=region, s=sex, g=genotype, a=age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3CF04BE-B5E6-2141-B9F8-53EFA3186529}"/>
              </a:ext>
            </a:extLst>
          </p:cNvPr>
          <p:cNvSpPr txBox="1"/>
          <p:nvPr/>
        </p:nvSpPr>
        <p:spPr>
          <a:xfrm>
            <a:off x="6945888" y="1840246"/>
            <a:ext cx="4493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B6.APOE4.Trem2*R47H – Analysis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63B9D3F-E6F1-4041-A5B9-F2ED72B19A78}"/>
              </a:ext>
            </a:extLst>
          </p:cNvPr>
          <p:cNvSpPr txBox="1"/>
          <p:nvPr/>
        </p:nvSpPr>
        <p:spPr>
          <a:xfrm>
            <a:off x="7066404" y="5418349"/>
            <a:ext cx="3471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/>
              <a:t>Mean ± </a:t>
            </a:r>
            <a:r>
              <a:rPr lang="en-US" sz="1600" i="1" err="1"/>
              <a:t>StDev</a:t>
            </a:r>
            <a:endParaRPr lang="en-US" sz="1600" i="1"/>
          </a:p>
          <a:p>
            <a:pPr algn="ctr"/>
            <a:r>
              <a:rPr lang="en-US" sz="1600" i="1"/>
              <a:t>n = 10/region/sex/age/genotype/tracer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2530A15-3720-3640-A5B5-16E73B1B2F47}"/>
              </a:ext>
            </a:extLst>
          </p:cNvPr>
          <p:cNvSpPr/>
          <p:nvPr/>
        </p:nvSpPr>
        <p:spPr>
          <a:xfrm rot="1277128">
            <a:off x="2828458" y="2251848"/>
            <a:ext cx="1937219" cy="3843094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0483D4F-8B6C-DB42-B4DE-194A75F090D8}"/>
              </a:ext>
            </a:extLst>
          </p:cNvPr>
          <p:cNvSpPr/>
          <p:nvPr/>
        </p:nvSpPr>
        <p:spPr>
          <a:xfrm rot="339356">
            <a:off x="4297180" y="3348156"/>
            <a:ext cx="1026388" cy="228649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2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E6DD3-D86D-1242-A98B-1F90223A5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369" y="252539"/>
            <a:ext cx="1051340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prevalence of Alzheimer’s disease is on the increase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A02B11-FEA3-4047-B0D2-0CF1F573D0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03445" y="4651549"/>
            <a:ext cx="10513409" cy="149673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067"/>
              </a:spcAft>
            </a:pPr>
            <a:r>
              <a:rPr lang="en-US" sz="2667" dirty="0"/>
              <a:t>Currently, there is no cure</a:t>
            </a:r>
            <a:endParaRPr lang="en-US" sz="2667" b="1" dirty="0"/>
          </a:p>
          <a:p>
            <a:pPr>
              <a:spcBef>
                <a:spcPts val="0"/>
              </a:spcBef>
              <a:spcAft>
                <a:spcPts val="1067"/>
              </a:spcAft>
            </a:pPr>
            <a:r>
              <a:rPr lang="en-US" sz="2667" dirty="0"/>
              <a:t>400 clinical trials – essentially all have failed</a:t>
            </a:r>
          </a:p>
          <a:p>
            <a:pPr>
              <a:spcBef>
                <a:spcPts val="0"/>
              </a:spcBef>
              <a:spcAft>
                <a:spcPts val="1067"/>
              </a:spcAft>
            </a:pPr>
            <a:r>
              <a:rPr lang="en-US" sz="2667" dirty="0"/>
              <a:t>Alzheimer’s care will reach $1 trillion by 2050 (unsupportable)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341F03-F2B5-8649-81C5-E03075B1C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45" y="1650285"/>
            <a:ext cx="6212951" cy="2920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007DC4-2379-8A41-BFD1-EF2F410055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51" t="2092" r="3886" b="6342"/>
          <a:stretch/>
        </p:blipFill>
        <p:spPr>
          <a:xfrm>
            <a:off x="7953117" y="1541106"/>
            <a:ext cx="3815551" cy="29233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919E45-F4D1-DC41-A502-D2977F1EBD09}"/>
              </a:ext>
            </a:extLst>
          </p:cNvPr>
          <p:cNvSpPr txBox="1"/>
          <p:nvPr/>
        </p:nvSpPr>
        <p:spPr>
          <a:xfrm>
            <a:off x="7837077" y="433217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28305C-68B1-EF4F-ABFC-CB01464B806D}"/>
              </a:ext>
            </a:extLst>
          </p:cNvPr>
          <p:cNvSpPr txBox="1"/>
          <p:nvPr/>
        </p:nvSpPr>
        <p:spPr>
          <a:xfrm>
            <a:off x="8379925" y="4332177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23507D-A0B2-3A48-96B6-CBF627989A64}"/>
              </a:ext>
            </a:extLst>
          </p:cNvPr>
          <p:cNvSpPr txBox="1"/>
          <p:nvPr/>
        </p:nvSpPr>
        <p:spPr>
          <a:xfrm>
            <a:off x="9000517" y="4332177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40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A076BD-2F80-0B44-BE79-688E2C9F2F52}"/>
              </a:ext>
            </a:extLst>
          </p:cNvPr>
          <p:cNvSpPr txBox="1"/>
          <p:nvPr/>
        </p:nvSpPr>
        <p:spPr>
          <a:xfrm>
            <a:off x="9612102" y="4332177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60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3E385E-D351-1A4A-B9FB-7C126C6AD7C4}"/>
              </a:ext>
            </a:extLst>
          </p:cNvPr>
          <p:cNvSpPr txBox="1"/>
          <p:nvPr/>
        </p:nvSpPr>
        <p:spPr>
          <a:xfrm>
            <a:off x="10232694" y="4332177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80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B8EC7A-5E52-C146-A662-946FCFCBC39A}"/>
              </a:ext>
            </a:extLst>
          </p:cNvPr>
          <p:cNvSpPr txBox="1"/>
          <p:nvPr/>
        </p:nvSpPr>
        <p:spPr>
          <a:xfrm>
            <a:off x="10784546" y="4332177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B97011-5B1E-F24B-B9AA-C7EF340C3744}"/>
              </a:ext>
            </a:extLst>
          </p:cNvPr>
          <p:cNvSpPr txBox="1"/>
          <p:nvPr/>
        </p:nvSpPr>
        <p:spPr>
          <a:xfrm>
            <a:off x="11423151" y="4332177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BAD0DC-8D64-7247-A739-676FA25CFE7E}"/>
              </a:ext>
            </a:extLst>
          </p:cNvPr>
          <p:cNvSpPr txBox="1"/>
          <p:nvPr/>
        </p:nvSpPr>
        <p:spPr>
          <a:xfrm>
            <a:off x="7133486" y="157713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2005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B53263-C638-EC42-ABF3-B27220F0356B}"/>
              </a:ext>
            </a:extLst>
          </p:cNvPr>
          <p:cNvSpPr txBox="1"/>
          <p:nvPr/>
        </p:nvSpPr>
        <p:spPr>
          <a:xfrm>
            <a:off x="7133486" y="197251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399094-EF66-7D47-BC75-89818E920E27}"/>
              </a:ext>
            </a:extLst>
          </p:cNvPr>
          <p:cNvSpPr txBox="1"/>
          <p:nvPr/>
        </p:nvSpPr>
        <p:spPr>
          <a:xfrm>
            <a:off x="7133486" y="2367896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9B4430-0324-B44F-88A2-68E2C1A2DDCE}"/>
              </a:ext>
            </a:extLst>
          </p:cNvPr>
          <p:cNvSpPr txBox="1"/>
          <p:nvPr/>
        </p:nvSpPr>
        <p:spPr>
          <a:xfrm>
            <a:off x="7133486" y="276327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3C536E-31D3-954C-8C82-96DC6C92A7A8}"/>
              </a:ext>
            </a:extLst>
          </p:cNvPr>
          <p:cNvSpPr txBox="1"/>
          <p:nvPr/>
        </p:nvSpPr>
        <p:spPr>
          <a:xfrm>
            <a:off x="7133486" y="315865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2030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7C7A12-0FDA-0C4B-BBBE-DBEB9B7C1790}"/>
              </a:ext>
            </a:extLst>
          </p:cNvPr>
          <p:cNvSpPr txBox="1"/>
          <p:nvPr/>
        </p:nvSpPr>
        <p:spPr>
          <a:xfrm>
            <a:off x="7133486" y="355404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2040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9E7F0E-2407-AA4A-A4CD-1FDB1F16B7D9}"/>
              </a:ext>
            </a:extLst>
          </p:cNvPr>
          <p:cNvSpPr txBox="1"/>
          <p:nvPr/>
        </p:nvSpPr>
        <p:spPr>
          <a:xfrm>
            <a:off x="7133486" y="394942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2050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A39B1D-0334-AF4E-92C7-6756C7F41DF9}"/>
              </a:ext>
            </a:extLst>
          </p:cNvPr>
          <p:cNvSpPr txBox="1"/>
          <p:nvPr/>
        </p:nvSpPr>
        <p:spPr>
          <a:xfrm>
            <a:off x="9565644" y="4662500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millions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0038C1-7F9C-ED4C-9E06-AD7802EFDF0A}"/>
              </a:ext>
            </a:extLst>
          </p:cNvPr>
          <p:cNvSpPr txBox="1"/>
          <p:nvPr/>
        </p:nvSpPr>
        <p:spPr>
          <a:xfrm>
            <a:off x="9209464" y="1150280"/>
            <a:ext cx="1987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AD Prevalence</a:t>
            </a:r>
          </a:p>
        </p:txBody>
      </p:sp>
    </p:spTree>
    <p:extLst>
      <p:ext uri="{BB962C8B-B14F-4D97-AF65-F5344CB8AC3E}">
        <p14:creationId xmlns:p14="http://schemas.microsoft.com/office/powerpoint/2010/main" val="1877874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521F65C-CF15-F141-B465-B0F47DF9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168" y="172151"/>
            <a:ext cx="11028084" cy="1325563"/>
          </a:xfrm>
        </p:spPr>
        <p:txBody>
          <a:bodyPr>
            <a:normAutofit/>
          </a:bodyPr>
          <a:lstStyle/>
          <a:p>
            <a:pPr algn="ctr"/>
            <a:r>
              <a:rPr lang="en-US"/>
              <a:t>Correlating PTSM and FDG with gene expression in B6J.APOE4.Trem2*R47H (B6.hAT)mice</a:t>
            </a:r>
          </a:p>
        </p:txBody>
      </p:sp>
      <p:pic>
        <p:nvPicPr>
          <p:cNvPr id="65" name="Picture 4">
            <a:extLst>
              <a:ext uri="{FF2B5EF4-FFF2-40B4-BE49-F238E27FC236}">
                <a16:creationId xmlns:a16="http://schemas.microsoft.com/office/drawing/2014/main" id="{B6BF1C07-8EB6-CB47-A388-5BC321ACA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868" y="2000842"/>
            <a:ext cx="5569363" cy="338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5E0415D1-3015-0543-92D4-9C1A892A4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68" y="2000842"/>
            <a:ext cx="5102401" cy="340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777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BFE2D-5DC9-434C-A9F0-409179447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448" y="268873"/>
            <a:ext cx="10515600" cy="905410"/>
          </a:xfrm>
        </p:spPr>
        <p:txBody>
          <a:bodyPr>
            <a:normAutofit fontScale="90000"/>
          </a:bodyPr>
          <a:lstStyle/>
          <a:p>
            <a:r>
              <a:rPr lang="en-US"/>
              <a:t>Modeling susceptibility loci in mice: What to do with GWAS variants?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159C62-3F07-7B4E-932E-35BE24601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434" y="1327572"/>
            <a:ext cx="7816923" cy="4999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E9F895-F972-854D-8454-D605B94F436C}"/>
              </a:ext>
            </a:extLst>
          </p:cNvPr>
          <p:cNvSpPr txBox="1"/>
          <p:nvPr/>
        </p:nvSpPr>
        <p:spPr>
          <a:xfrm>
            <a:off x="8229600" y="6327228"/>
            <a:ext cx="376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Karch</a:t>
            </a:r>
            <a:r>
              <a:rPr lang="en-US"/>
              <a:t> and </a:t>
            </a:r>
            <a:r>
              <a:rPr lang="en-US" err="1"/>
              <a:t>Goate</a:t>
            </a:r>
            <a:r>
              <a:rPr lang="en-US"/>
              <a:t>, </a:t>
            </a:r>
            <a:r>
              <a:rPr lang="en-US" err="1"/>
              <a:t>Biol</a:t>
            </a:r>
            <a:r>
              <a:rPr lang="en-US"/>
              <a:t> Psychiatry  2015</a:t>
            </a:r>
          </a:p>
        </p:txBody>
      </p:sp>
    </p:spTree>
    <p:extLst>
      <p:ext uri="{BB962C8B-B14F-4D97-AF65-F5344CB8AC3E}">
        <p14:creationId xmlns:p14="http://schemas.microsoft.com/office/powerpoint/2010/main" val="89123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59015" y="1183324"/>
            <a:ext cx="12330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cs typeface="Arial" pitchFamily="34" charset="0"/>
              </a:rPr>
              <a:t>MODEL-AD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244119" y="4957119"/>
            <a:ext cx="6072497" cy="918258"/>
            <a:chOff x="1743869" y="5099622"/>
            <a:chExt cx="6072497" cy="918258"/>
          </a:xfrm>
        </p:grpSpPr>
        <p:sp>
          <p:nvSpPr>
            <p:cNvPr id="5" name="Rectangle 4"/>
            <p:cNvSpPr/>
            <p:nvPr/>
          </p:nvSpPr>
          <p:spPr>
            <a:xfrm>
              <a:off x="1743869" y="5099622"/>
              <a:ext cx="68480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  <a:cs typeface="Arial" pitchFamily="34" charset="0"/>
                </a:rPr>
                <a:t>ADSP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25830" y="5099622"/>
              <a:ext cx="97289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  <a:cs typeface="Arial" pitchFamily="34" charset="0"/>
                </a:rPr>
                <a:t>AMP-AD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204700" y="5099622"/>
              <a:ext cx="66717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  <a:cs typeface="Arial" pitchFamily="34" charset="0"/>
                </a:rPr>
                <a:t>ADNI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712218" y="5099622"/>
              <a:ext cx="110414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  <a:cs typeface="Arial" pitchFamily="34" charset="0"/>
                </a:rPr>
                <a:t>ROS/MAP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87870" y="5648548"/>
              <a:ext cx="55284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  <a:cs typeface="Arial" pitchFamily="34" charset="0"/>
                </a:rPr>
                <a:t>ACT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213909" y="5648548"/>
              <a:ext cx="119673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  <a:cs typeface="Arial" pitchFamily="34" charset="0"/>
                </a:rPr>
                <a:t>M</a:t>
              </a:r>
              <a:r>
                <a:rPr lang="en-US" baseline="30000">
                  <a:solidFill>
                    <a:srgbClr val="002060"/>
                  </a:solidFill>
                  <a:cs typeface="Arial" pitchFamily="34" charset="0"/>
                </a:rPr>
                <a:t>2</a:t>
              </a:r>
              <a:r>
                <a:rPr lang="en-US">
                  <a:solidFill>
                    <a:srgbClr val="002060"/>
                  </a:solidFill>
                  <a:cs typeface="Arial" pitchFamily="34" charset="0"/>
                </a:rPr>
                <a:t>OVE-AD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05168" y="5648548"/>
              <a:ext cx="146623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  <a:cs typeface="Arial" pitchFamily="34" charset="0"/>
                </a:rPr>
                <a:t>Resilience-AD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766311" y="5648548"/>
              <a:ext cx="63991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  <a:cs typeface="Arial" pitchFamily="34" charset="0"/>
                </a:rPr>
                <a:t>IGAP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939279" y="2742146"/>
            <a:ext cx="6406650" cy="1265455"/>
            <a:chOff x="1482843" y="2882121"/>
            <a:chExt cx="6406650" cy="1265455"/>
          </a:xfrm>
        </p:grpSpPr>
        <p:sp>
          <p:nvSpPr>
            <p:cNvPr id="4" name="Rectangle 3"/>
            <p:cNvSpPr/>
            <p:nvPr/>
          </p:nvSpPr>
          <p:spPr>
            <a:xfrm>
              <a:off x="1482843" y="2882121"/>
              <a:ext cx="1305422" cy="80021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solidFill>
                    <a:srgbClr val="C00000"/>
                  </a:solidFill>
                  <a:cs typeface="Arial" pitchFamily="34" charset="0"/>
                </a:rPr>
                <a:t>Genetics</a:t>
              </a:r>
            </a:p>
            <a:p>
              <a:pPr algn="ctr"/>
              <a:r>
                <a:rPr lang="en-US" sz="1400">
                  <a:solidFill>
                    <a:srgbClr val="C00000"/>
                  </a:solidFill>
                  <a:cs typeface="Arial" pitchFamily="34" charset="0"/>
                </a:rPr>
                <a:t>case/control,</a:t>
              </a:r>
            </a:p>
            <a:p>
              <a:pPr algn="ctr"/>
              <a:r>
                <a:rPr lang="en-US" sz="1400">
                  <a:solidFill>
                    <a:srgbClr val="C00000"/>
                  </a:solidFill>
                  <a:cs typeface="Arial" pitchFamily="34" charset="0"/>
                </a:rPr>
                <a:t>imaging, ’omics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03034" y="2916470"/>
              <a:ext cx="155448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 algn="ctr"/>
              <a:r>
                <a:rPr lang="en-US">
                  <a:solidFill>
                    <a:srgbClr val="C00000"/>
                  </a:solidFill>
                  <a:cs typeface="Arial" pitchFamily="34" charset="0"/>
                </a:rPr>
                <a:t>Imaging</a:t>
              </a:r>
            </a:p>
            <a:p>
              <a:pPr algn="ctr"/>
              <a:r>
                <a:rPr lang="en-US" sz="1400">
                  <a:solidFill>
                    <a:srgbClr val="C00000"/>
                  </a:solidFill>
                  <a:cs typeface="Arial" pitchFamily="34" charset="0"/>
                </a:rPr>
                <a:t>brain MRI, PET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715775" y="2989842"/>
              <a:ext cx="1173718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solidFill>
                    <a:srgbClr val="C00000"/>
                  </a:solidFill>
                  <a:cs typeface="Arial" pitchFamily="34" charset="0"/>
                </a:rPr>
                <a:t>Cognition</a:t>
              </a:r>
            </a:p>
            <a:p>
              <a:pPr algn="ctr"/>
              <a:r>
                <a:rPr lang="en-US" sz="1400">
                  <a:solidFill>
                    <a:srgbClr val="C00000"/>
                  </a:solidFill>
                  <a:cs typeface="Arial" pitchFamily="34" charset="0"/>
                </a:rPr>
                <a:t>MMSE, mood</a:t>
              </a:r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80674" y="2916470"/>
              <a:ext cx="1554480" cy="123110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 algn="ctr"/>
              <a:r>
                <a:rPr lang="en-US">
                  <a:solidFill>
                    <a:srgbClr val="C00000"/>
                  </a:solidFill>
                  <a:cs typeface="Arial" pitchFamily="34" charset="0"/>
                </a:rPr>
                <a:t>’Omics</a:t>
              </a:r>
            </a:p>
            <a:p>
              <a:pPr algn="ctr"/>
              <a:r>
                <a:rPr lang="en-US" sz="1400">
                  <a:solidFill>
                    <a:srgbClr val="C00000"/>
                  </a:solidFill>
                  <a:cs typeface="Arial" pitchFamily="34" charset="0"/>
                </a:rPr>
                <a:t>transcriptomes, proteomes, metabolomes</a:t>
              </a:r>
            </a:p>
            <a:p>
              <a:pPr algn="ctr"/>
              <a:r>
                <a:rPr lang="en-US" sz="1400">
                  <a:solidFill>
                    <a:srgbClr val="C00000"/>
                  </a:solidFill>
                  <a:cs typeface="Arial" pitchFamily="34" charset="0"/>
                </a:rPr>
                <a:t>brain, serum, CSF</a:t>
              </a:r>
              <a:endParaRPr lang="en-US">
                <a:solidFill>
                  <a:srgbClr val="C00000"/>
                </a:solidFill>
                <a:cs typeface="Arial" pitchFamily="34" charset="0"/>
              </a:endParaRPr>
            </a:p>
          </p:txBody>
        </p:sp>
      </p:grpSp>
      <p:sp>
        <p:nvSpPr>
          <p:cNvPr id="7" name="Up-Down Arrow 6"/>
          <p:cNvSpPr/>
          <p:nvPr/>
        </p:nvSpPr>
        <p:spPr>
          <a:xfrm>
            <a:off x="5855490" y="1866502"/>
            <a:ext cx="640080" cy="731520"/>
          </a:xfrm>
          <a:prstGeom prst="upDownArrow">
            <a:avLst>
              <a:gd name="adj1" fmla="val 50000"/>
              <a:gd name="adj2" fmla="val 44434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5855490" y="4186072"/>
            <a:ext cx="640080" cy="548640"/>
          </a:xfrm>
          <a:prstGeom prst="up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E5ED54B-CEBF-114D-965A-B5A9193D4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90" y="-91377"/>
            <a:ext cx="10515600" cy="1325563"/>
          </a:xfrm>
        </p:spPr>
        <p:txBody>
          <a:bodyPr/>
          <a:lstStyle/>
          <a:p>
            <a:r>
              <a:rPr lang="en-US"/>
              <a:t>Leveraging the AD Data Universe</a:t>
            </a:r>
          </a:p>
        </p:txBody>
      </p:sp>
    </p:spTree>
    <p:extLst>
      <p:ext uri="{BB962C8B-B14F-4D97-AF65-F5344CB8AC3E}">
        <p14:creationId xmlns:p14="http://schemas.microsoft.com/office/powerpoint/2010/main" val="626634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D426-ECBD-3549-9472-B0F6985DF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Human-relevant data resources in AMP-AD</a:t>
            </a:r>
          </a:p>
        </p:txBody>
      </p:sp>
      <p:graphicFrame>
        <p:nvGraphicFramePr>
          <p:cNvPr id="3" name="Shape 413">
            <a:extLst>
              <a:ext uri="{FF2B5EF4-FFF2-40B4-BE49-F238E27FC236}">
                <a16:creationId xmlns:a16="http://schemas.microsoft.com/office/drawing/2014/main" id="{0A732AB5-BDE5-014C-9CC3-46DA4EBD35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0479797"/>
              </p:ext>
            </p:extLst>
          </p:nvPr>
        </p:nvGraphicFramePr>
        <p:xfrm>
          <a:off x="1595134" y="1798713"/>
          <a:ext cx="9251485" cy="416209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69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3133">
                  <a:extLst>
                    <a:ext uri="{9D8B030D-6E8A-4147-A177-3AD203B41FA5}">
                      <a16:colId xmlns:a16="http://schemas.microsoft.com/office/drawing/2014/main" val="1885716023"/>
                    </a:ext>
                  </a:extLst>
                </a:gridCol>
                <a:gridCol w="1843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0220">
                  <a:extLst>
                    <a:ext uri="{9D8B030D-6E8A-4147-A177-3AD203B41FA5}">
                      <a16:colId xmlns:a16="http://schemas.microsoft.com/office/drawing/2014/main" val="2926230718"/>
                    </a:ext>
                  </a:extLst>
                </a:gridCol>
                <a:gridCol w="2114564">
                  <a:extLst>
                    <a:ext uri="{9D8B030D-6E8A-4147-A177-3AD203B41FA5}">
                      <a16:colId xmlns:a16="http://schemas.microsoft.com/office/drawing/2014/main" val="196972091"/>
                    </a:ext>
                  </a:extLst>
                </a:gridCol>
              </a:tblGrid>
              <a:tr h="411256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Study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Brain Regions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Study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4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ROS/MAP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700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b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</a:br>
                      <a:b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</a:br>
                      <a:b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</a:br>
                      <a:endParaRPr lang="en-US" sz="1600">
                        <a:solidFill>
                          <a:srgbClr val="00206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28575" marR="28575" marT="19050" marB="1905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dorsolateral prefrontal cortex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de Jager, et al</a:t>
                      </a:r>
                    </a:p>
                    <a:p>
                      <a:pPr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PMID</a:t>
                      </a:r>
                      <a:r>
                        <a:rPr lang="en-US" sz="1600" baseline="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30084846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55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Mt Sinai Brain Bank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300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-US" sz="1600">
                        <a:solidFill>
                          <a:srgbClr val="00206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28575" marR="28575" marT="19050" marB="1905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frontal pole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600" err="1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superiortemporal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gyrus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600" err="1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parahippocampal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gyrus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600" err="1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inferiorfrontal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gyrus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Wang M, et al</a:t>
                      </a:r>
                    </a:p>
                    <a:p>
                      <a:pPr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PMID</a:t>
                      </a:r>
                      <a:r>
                        <a:rPr lang="en-US" sz="1600" baseline="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30204156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48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Mayo Clinic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270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-US" sz="1600">
                        <a:solidFill>
                          <a:srgbClr val="00206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28575" marR="28575" marT="19050" marB="1905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cerebellum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temporal cortex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Allen M, et al</a:t>
                      </a:r>
                    </a:p>
                    <a:p>
                      <a:pPr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PMID 27727239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2EFF8E8-CE12-4D49-AE72-D5E30C0D5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398"/>
          <a:stretch/>
        </p:blipFill>
        <p:spPr>
          <a:xfrm>
            <a:off x="4473434" y="4993116"/>
            <a:ext cx="1674157" cy="8412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5E717F-0488-B644-8EFD-6F1900FC1766}"/>
              </a:ext>
            </a:extLst>
          </p:cNvPr>
          <p:cNvGrpSpPr/>
          <p:nvPr/>
        </p:nvGrpSpPr>
        <p:grpSpPr>
          <a:xfrm>
            <a:off x="4410125" y="3662864"/>
            <a:ext cx="1902372" cy="965180"/>
            <a:chOff x="6553577" y="3102323"/>
            <a:chExt cx="1902372" cy="9651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7FFA95A-2660-E74C-9ED5-077D9C4C6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184" r="12369" b="55617"/>
            <a:stretch/>
          </p:blipFill>
          <p:spPr>
            <a:xfrm>
              <a:off x="6553577" y="3107325"/>
              <a:ext cx="1902372" cy="960178"/>
            </a:xfrm>
            <a:prstGeom prst="rect">
              <a:avLst/>
            </a:prstGeom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CC6A7BE3-A188-DD46-90AE-6A85BA4B08C5}"/>
                </a:ext>
              </a:extLst>
            </p:cNvPr>
            <p:cNvSpPr/>
            <p:nvPr/>
          </p:nvSpPr>
          <p:spPr>
            <a:xfrm rot="10800000">
              <a:off x="7313695" y="3102323"/>
              <a:ext cx="399705" cy="37325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0212FA0-BE35-9342-AEE0-1FD4C292B0E9}"/>
              </a:ext>
            </a:extLst>
          </p:cNvPr>
          <p:cNvGrpSpPr/>
          <p:nvPr/>
        </p:nvGrpSpPr>
        <p:grpSpPr>
          <a:xfrm>
            <a:off x="4528231" y="2482513"/>
            <a:ext cx="1564562" cy="813397"/>
            <a:chOff x="7065147" y="1850457"/>
            <a:chExt cx="1564562" cy="8133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44316-6F65-4E4D-9101-688B3FAF68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2362"/>
            <a:stretch/>
          </p:blipFill>
          <p:spPr>
            <a:xfrm>
              <a:off x="7065147" y="1850457"/>
              <a:ext cx="1564562" cy="80865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A24D69-95CD-E34A-AA86-8734BFA93E72}"/>
                </a:ext>
              </a:extLst>
            </p:cNvPr>
            <p:cNvSpPr/>
            <p:nvPr/>
          </p:nvSpPr>
          <p:spPr>
            <a:xfrm>
              <a:off x="7065147" y="2572414"/>
              <a:ext cx="797593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E77008-898D-CC4D-B912-CFE318D34341}"/>
                </a:ext>
              </a:extLst>
            </p:cNvPr>
            <p:cNvSpPr/>
            <p:nvPr/>
          </p:nvSpPr>
          <p:spPr>
            <a:xfrm>
              <a:off x="8034443" y="2572414"/>
              <a:ext cx="595266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4008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070E5-8EBF-AE40-AAD5-67DC7C776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697" y="0"/>
            <a:ext cx="10515600" cy="1325563"/>
          </a:xfrm>
        </p:spPr>
        <p:txBody>
          <a:bodyPr/>
          <a:lstStyle/>
          <a:p>
            <a:r>
              <a:rPr lang="en-US"/>
              <a:t>The AMP-AD knowledge portal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2B4169-974C-0F4F-B611-91B03B4FE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36" y="1067942"/>
            <a:ext cx="8205986" cy="293270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B2AA0A-599A-4E43-950E-0302D540A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235" y="1494599"/>
            <a:ext cx="6306162" cy="501209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99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7D4A8E05-3946-48C3-960F-D856B28EE90F}"/>
              </a:ext>
            </a:extLst>
          </p:cNvPr>
          <p:cNvSpPr/>
          <p:nvPr/>
        </p:nvSpPr>
        <p:spPr>
          <a:xfrm>
            <a:off x="798674" y="4432072"/>
            <a:ext cx="274305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200" b="1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INFORMATICS IN PROGRESS</a:t>
            </a:r>
          </a:p>
          <a:p>
            <a:r>
              <a:rPr lang="en-US" sz="1200" b="1" u="sng">
                <a:solidFill>
                  <a:srgbClr val="FF0000"/>
                </a:solidFill>
                <a:latin typeface="Arial"/>
                <a:cs typeface="Arial"/>
              </a:rPr>
              <a:t>Primary screen complete @ IU/JAX</a:t>
            </a:r>
          </a:p>
          <a:p>
            <a:r>
              <a:rPr lang="en-US" sz="1200" b="1">
                <a:solidFill>
                  <a:srgbClr val="FF0000"/>
                </a:solidFill>
                <a:latin typeface="Arial"/>
                <a:cs typeface="Arial"/>
              </a:rPr>
              <a:t>Breeding F0</a:t>
            </a:r>
            <a:r>
              <a:rPr lang="en-US" sz="1200" b="1">
                <a:solidFill>
                  <a:srgbClr val="FF0000"/>
                </a:solidFill>
                <a:latin typeface="Arial"/>
                <a:cs typeface="Arial"/>
                <a:sym typeface="Wingdings" pitchFamily="2" charset="2"/>
              </a:rPr>
              <a:t>N2 @ IU/JAX</a:t>
            </a:r>
            <a:endParaRPr lang="en-US" sz="1200" b="1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1200" b="1">
                <a:solidFill>
                  <a:srgbClr val="00B050"/>
                </a:solidFill>
                <a:latin typeface="Arial"/>
                <a:cs typeface="Arial"/>
              </a:rPr>
              <a:t>CRISPR in progress @ IU/JAX</a:t>
            </a:r>
          </a:p>
          <a:p>
            <a:endParaRPr lang="en-US" sz="1200" b="1">
              <a:solidFill>
                <a:srgbClr val="00B050"/>
              </a:solidFill>
              <a:latin typeface="Arial"/>
              <a:cs typeface="Arial"/>
            </a:endParaRPr>
          </a:p>
          <a:p>
            <a:r>
              <a:rPr lang="en-US" sz="1200" b="1">
                <a:solidFill>
                  <a:srgbClr val="1C17FF"/>
                </a:solidFill>
                <a:latin typeface="Arial"/>
                <a:cs typeface="Arial"/>
              </a:rPr>
              <a:t>Breeding F0</a:t>
            </a:r>
            <a:r>
              <a:rPr lang="en-US" sz="1200" b="1">
                <a:solidFill>
                  <a:srgbClr val="1C17FF"/>
                </a:solidFill>
                <a:latin typeface="Arial"/>
                <a:cs typeface="Arial"/>
                <a:sym typeface="Wingdings" pitchFamily="2" charset="2"/>
              </a:rPr>
              <a:t>N2 @ UCI</a:t>
            </a:r>
            <a:endParaRPr lang="en-US" sz="1200" b="1">
              <a:solidFill>
                <a:srgbClr val="1C17FF"/>
              </a:solidFill>
              <a:latin typeface="Arial"/>
              <a:cs typeface="Arial"/>
            </a:endParaRPr>
          </a:p>
          <a:p>
            <a:r>
              <a:rPr lang="en-US" sz="1200" b="1" u="sng">
                <a:solidFill>
                  <a:srgbClr val="1C17FF"/>
                </a:solidFill>
                <a:latin typeface="Arial"/>
                <a:cs typeface="Arial"/>
              </a:rPr>
              <a:t>Cohorts established @ UCI</a:t>
            </a:r>
          </a:p>
          <a:p>
            <a:r>
              <a:rPr lang="en-US" sz="1200" b="1">
                <a:latin typeface="Arial"/>
                <a:cs typeface="Arial"/>
              </a:rPr>
              <a:t>* Distinct alleles at IU/JAX or UCI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FAF5286-1F03-45A0-819D-C6329DEF0F60}"/>
              </a:ext>
            </a:extLst>
          </p:cNvPr>
          <p:cNvSpPr/>
          <p:nvPr/>
        </p:nvSpPr>
        <p:spPr>
          <a:xfrm>
            <a:off x="3791561" y="2178692"/>
            <a:ext cx="3645928" cy="272515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4B0FEF6-6FB5-49D3-94E3-4634A91FD11C}"/>
              </a:ext>
            </a:extLst>
          </p:cNvPr>
          <p:cNvSpPr/>
          <p:nvPr/>
        </p:nvSpPr>
        <p:spPr>
          <a:xfrm>
            <a:off x="7746980" y="1072144"/>
            <a:ext cx="2862774" cy="152954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1A9673A-A897-4975-9C35-4F6FC29B71E7}"/>
              </a:ext>
            </a:extLst>
          </p:cNvPr>
          <p:cNvSpPr/>
          <p:nvPr/>
        </p:nvSpPr>
        <p:spPr>
          <a:xfrm>
            <a:off x="5528707" y="1316978"/>
            <a:ext cx="3181989" cy="174414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BCC0618-A9E7-4526-AABA-73EDA55B0A61}"/>
              </a:ext>
            </a:extLst>
          </p:cNvPr>
          <p:cNvSpPr/>
          <p:nvPr/>
        </p:nvSpPr>
        <p:spPr>
          <a:xfrm>
            <a:off x="6547891" y="2108278"/>
            <a:ext cx="5581439" cy="345340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9511F50-C989-46B3-AA45-9E8F2F88DABB}"/>
              </a:ext>
            </a:extLst>
          </p:cNvPr>
          <p:cNvSpPr txBox="1"/>
          <p:nvPr/>
        </p:nvSpPr>
        <p:spPr>
          <a:xfrm>
            <a:off x="4359040" y="1262054"/>
            <a:ext cx="13365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>
                <a:latin typeface="Arial"/>
                <a:cs typeface="Arial"/>
              </a:rPr>
              <a:t>Lipid </a:t>
            </a:r>
          </a:p>
          <a:p>
            <a:pPr algn="r"/>
            <a:r>
              <a:rPr lang="en-US" sz="1600" i="1">
                <a:latin typeface="Arial"/>
                <a:cs typeface="Arial"/>
              </a:rPr>
              <a:t>homeostasis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558C5E6-EAB5-4028-8CD9-E25DDEDD3962}"/>
              </a:ext>
            </a:extLst>
          </p:cNvPr>
          <p:cNvSpPr txBox="1"/>
          <p:nvPr/>
        </p:nvSpPr>
        <p:spPr>
          <a:xfrm>
            <a:off x="10146302" y="831604"/>
            <a:ext cx="1757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Arial"/>
                <a:cs typeface="Arial"/>
              </a:rPr>
              <a:t>Mitochondria and</a:t>
            </a:r>
          </a:p>
          <a:p>
            <a:r>
              <a:rPr lang="en-US" sz="1600" i="1">
                <a:latin typeface="Arial" charset="0"/>
                <a:ea typeface="Arial" charset="0"/>
                <a:cs typeface="Arial" charset="0"/>
              </a:rPr>
              <a:t>Metabolism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455D10B-D2B9-4F6D-AD87-BDB09451E372}"/>
              </a:ext>
            </a:extLst>
          </p:cNvPr>
          <p:cNvSpPr txBox="1"/>
          <p:nvPr/>
        </p:nvSpPr>
        <p:spPr>
          <a:xfrm>
            <a:off x="2772377" y="3153670"/>
            <a:ext cx="984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>
                <a:latin typeface="Arial"/>
                <a:cs typeface="Arial"/>
              </a:rPr>
              <a:t>Immune </a:t>
            </a:r>
          </a:p>
          <a:p>
            <a:pPr algn="r"/>
            <a:r>
              <a:rPr lang="en-US" sz="1600" i="1">
                <a:latin typeface="Arial"/>
                <a:cs typeface="Arial"/>
              </a:rPr>
              <a:t>system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5A785AD-9734-44E5-A3D5-F3FEC7360BE3}"/>
              </a:ext>
            </a:extLst>
          </p:cNvPr>
          <p:cNvSpPr txBox="1"/>
          <p:nvPr/>
        </p:nvSpPr>
        <p:spPr>
          <a:xfrm>
            <a:off x="5300488" y="5730957"/>
            <a:ext cx="1867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Arial"/>
                <a:cs typeface="Arial"/>
              </a:rPr>
              <a:t>Synaptic Signaling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C0301EF-9DC4-41FC-ABCF-1EB7C7C6E716}"/>
              </a:ext>
            </a:extLst>
          </p:cNvPr>
          <p:cNvSpPr/>
          <p:nvPr/>
        </p:nvSpPr>
        <p:spPr>
          <a:xfrm>
            <a:off x="5695564" y="3450303"/>
            <a:ext cx="3488227" cy="222410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A57DC26-D847-4632-A87F-242D72FDF757}"/>
              </a:ext>
            </a:extLst>
          </p:cNvPr>
          <p:cNvSpPr txBox="1"/>
          <p:nvPr/>
        </p:nvSpPr>
        <p:spPr>
          <a:xfrm>
            <a:off x="9532402" y="4764177"/>
            <a:ext cx="19635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Arial"/>
                <a:cs typeface="Arial"/>
              </a:rPr>
              <a:t>Plasma/Membrane/</a:t>
            </a:r>
          </a:p>
          <a:p>
            <a:r>
              <a:rPr lang="en-US" sz="1600" i="1">
                <a:latin typeface="Arial"/>
                <a:cs typeface="Arial"/>
              </a:rPr>
              <a:t>ECM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FFEA55-52D9-40DE-A2F4-7369A7775C74}"/>
              </a:ext>
            </a:extLst>
          </p:cNvPr>
          <p:cNvSpPr txBox="1"/>
          <p:nvPr/>
        </p:nvSpPr>
        <p:spPr>
          <a:xfrm>
            <a:off x="6508264" y="1908277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APOC1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2E7D38F-1681-4D6E-8613-AE9ED84A6F9C}"/>
              </a:ext>
            </a:extLst>
          </p:cNvPr>
          <p:cNvSpPr txBox="1"/>
          <p:nvPr/>
        </p:nvSpPr>
        <p:spPr>
          <a:xfrm>
            <a:off x="5865232" y="2351670"/>
            <a:ext cx="712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u="sng">
                <a:solidFill>
                  <a:srgbClr val="FF0000"/>
                </a:solidFill>
                <a:latin typeface="Arial"/>
                <a:cs typeface="Arial"/>
              </a:rPr>
              <a:t>ABCA7</a:t>
            </a:r>
            <a:endParaRPr lang="en-US" sz="1200" b="1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F7DBEB3-A2FE-4AEB-8605-E97F635610B0}"/>
              </a:ext>
            </a:extLst>
          </p:cNvPr>
          <p:cNvSpPr txBox="1"/>
          <p:nvPr/>
        </p:nvSpPr>
        <p:spPr>
          <a:xfrm>
            <a:off x="4055591" y="2545119"/>
            <a:ext cx="1969041" cy="212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40"/>
              </a:lnSpc>
            </a:pPr>
            <a:r>
              <a:rPr lang="en-US" sz="1200">
                <a:latin typeface="Arial"/>
                <a:cs typeface="Arial"/>
              </a:rPr>
              <a:t>CD33, </a:t>
            </a:r>
            <a:r>
              <a:rPr lang="en-US" sz="1200">
                <a:solidFill>
                  <a:srgbClr val="000000"/>
                </a:solidFill>
                <a:latin typeface="Arial"/>
                <a:cs typeface="Arial"/>
              </a:rPr>
              <a:t>CLNK</a:t>
            </a:r>
            <a:r>
              <a:rPr lang="en-US" sz="1200">
                <a:latin typeface="Arial"/>
                <a:cs typeface="Arial"/>
              </a:rPr>
              <a:t>, </a:t>
            </a:r>
            <a:r>
              <a:rPr lang="en-US" sz="1200" b="1" u="sng">
                <a:solidFill>
                  <a:srgbClr val="FF0000"/>
                </a:solidFill>
                <a:latin typeface="Arial"/>
                <a:cs typeface="Arial"/>
              </a:rPr>
              <a:t>CR1</a:t>
            </a:r>
            <a:r>
              <a:rPr lang="en-US" sz="1200" i="1">
                <a:latin typeface="Arial"/>
                <a:cs typeface="Arial"/>
              </a:rPr>
              <a:t>, </a:t>
            </a:r>
            <a:r>
              <a:rPr lang="en-US" sz="1200">
                <a:latin typeface="Arial"/>
                <a:cs typeface="Arial"/>
              </a:rPr>
              <a:t>CSF1R</a:t>
            </a:r>
            <a:r>
              <a:rPr lang="en-US" sz="1200">
                <a:solidFill>
                  <a:schemeClr val="tx2"/>
                </a:solidFill>
                <a:latin typeface="Arial"/>
                <a:cs typeface="Arial"/>
              </a:rPr>
              <a:t>, </a:t>
            </a:r>
            <a:r>
              <a:rPr lang="en-US" sz="1200">
                <a:latin typeface="Arial"/>
                <a:cs typeface="Arial"/>
              </a:rPr>
              <a:t>HMHA1, </a:t>
            </a:r>
            <a:r>
              <a:rPr lang="en-US" sz="1200" b="1" u="sng">
                <a:solidFill>
                  <a:srgbClr val="FF0000"/>
                </a:solidFill>
                <a:latin typeface="Arial"/>
                <a:cs typeface="Arial"/>
              </a:rPr>
              <a:t>IL1RAP</a:t>
            </a:r>
            <a:r>
              <a:rPr lang="en-US" sz="1200">
                <a:latin typeface="Arial"/>
                <a:cs typeface="Arial"/>
              </a:rPr>
              <a:t>, MYO1C, </a:t>
            </a:r>
            <a:r>
              <a:rPr lang="en-US" sz="1200" b="1" u="sng">
                <a:solidFill>
                  <a:srgbClr val="FF0000"/>
                </a:solidFill>
                <a:latin typeface="Arial"/>
                <a:cs typeface="Arial"/>
              </a:rPr>
              <a:t>PLCG2</a:t>
            </a:r>
            <a:r>
              <a:rPr lang="en-US" sz="1200">
                <a:latin typeface="Arial"/>
                <a:cs typeface="Arial"/>
              </a:rPr>
              <a:t>,</a:t>
            </a:r>
            <a:r>
              <a:rPr lang="en-US" sz="1200" b="1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chemeClr val="tx2"/>
                </a:solidFill>
                <a:latin typeface="Arial"/>
                <a:cs typeface="Arial"/>
              </a:rPr>
              <a:t>PMSA1</a:t>
            </a:r>
            <a:r>
              <a:rPr lang="en-US" sz="1200">
                <a:latin typeface="Arial"/>
                <a:cs typeface="Arial"/>
              </a:rPr>
              <a:t>, SPI1, STAT3, STAT4, </a:t>
            </a:r>
            <a:r>
              <a:rPr lang="en-US" sz="1200" b="1" u="sng">
                <a:solidFill>
                  <a:srgbClr val="FF0000"/>
                </a:solidFill>
                <a:latin typeface="Arial"/>
                <a:cs typeface="Arial"/>
              </a:rPr>
              <a:t>TREM2</a:t>
            </a:r>
            <a:r>
              <a:rPr lang="en-US" sz="1200">
                <a:latin typeface="Arial"/>
                <a:cs typeface="Arial"/>
              </a:rPr>
              <a:t>,</a:t>
            </a:r>
            <a:r>
              <a:rPr lang="en-US" sz="1200" b="1">
                <a:solidFill>
                  <a:srgbClr val="1C17FF"/>
                </a:solidFill>
                <a:latin typeface="Arial"/>
                <a:cs typeface="Arial"/>
              </a:rPr>
              <a:t>TREM2*</a:t>
            </a:r>
            <a:r>
              <a:rPr lang="en-US" sz="1200">
                <a:latin typeface="Arial"/>
                <a:cs typeface="Arial"/>
              </a:rPr>
              <a:t>,</a:t>
            </a:r>
            <a:endParaRPr lang="en-US" sz="1200">
              <a:solidFill>
                <a:srgbClr val="1C17FF"/>
              </a:solidFill>
              <a:latin typeface="Arial"/>
              <a:cs typeface="Arial"/>
            </a:endParaRPr>
          </a:p>
          <a:p>
            <a:pPr algn="ctr">
              <a:lnSpc>
                <a:spcPts val="1640"/>
              </a:lnSpc>
            </a:pPr>
            <a:r>
              <a:rPr lang="en-US" sz="1200">
                <a:latin typeface="Arial"/>
                <a:cs typeface="Arial"/>
              </a:rPr>
              <a:t>TYROBP, </a:t>
            </a:r>
          </a:p>
          <a:p>
            <a:pPr algn="ctr">
              <a:lnSpc>
                <a:spcPts val="1640"/>
              </a:lnSpc>
            </a:pPr>
            <a:r>
              <a:rPr lang="en-US" sz="1200" b="1">
                <a:solidFill>
                  <a:srgbClr val="00B050"/>
                </a:solidFill>
                <a:latin typeface="Arial"/>
                <a:cs typeface="Arial"/>
              </a:rPr>
              <a:t>ADAMTS4, IL34, </a:t>
            </a:r>
          </a:p>
          <a:p>
            <a:pPr algn="ctr">
              <a:lnSpc>
                <a:spcPts val="1640"/>
              </a:lnSpc>
            </a:pPr>
            <a:r>
              <a:rPr lang="en-US" sz="1200" b="1">
                <a:solidFill>
                  <a:srgbClr val="00B050"/>
                </a:solidFill>
                <a:latin typeface="Arial"/>
                <a:cs typeface="Arial"/>
              </a:rPr>
              <a:t>PILRA, SCIMP, </a:t>
            </a:r>
          </a:p>
          <a:p>
            <a:pPr algn="ctr">
              <a:lnSpc>
                <a:spcPts val="1640"/>
              </a:lnSpc>
            </a:pPr>
            <a:r>
              <a:rPr lang="en-US" sz="1200" b="1">
                <a:solidFill>
                  <a:srgbClr val="00B050"/>
                </a:solidFill>
                <a:latin typeface="Arial"/>
                <a:cs typeface="Arial"/>
              </a:rPr>
              <a:t>IL1RAP</a:t>
            </a:r>
          </a:p>
          <a:p>
            <a:pPr algn="r">
              <a:lnSpc>
                <a:spcPts val="1640"/>
              </a:lnSpc>
            </a:pPr>
            <a:endParaRPr lang="en-US" sz="1200">
              <a:latin typeface="Arial"/>
              <a:cs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8C2BC9E-EC21-4E29-A575-7B4851E12C19}"/>
              </a:ext>
            </a:extLst>
          </p:cNvPr>
          <p:cNvSpPr/>
          <p:nvPr/>
        </p:nvSpPr>
        <p:spPr>
          <a:xfrm>
            <a:off x="5951550" y="4074163"/>
            <a:ext cx="984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PTK2B,</a:t>
            </a:r>
          </a:p>
          <a:p>
            <a:r>
              <a:rPr lang="en-US" sz="1200">
                <a:latin typeface="Arial"/>
                <a:cs typeface="Arial"/>
              </a:rPr>
              <a:t>PDGFA, RHBDF2</a:t>
            </a:r>
            <a:endParaRPr lang="en-US" sz="120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714C433-ECA6-414C-8369-8F375C380D7D}"/>
              </a:ext>
            </a:extLst>
          </p:cNvPr>
          <p:cNvSpPr/>
          <p:nvPr/>
        </p:nvSpPr>
        <p:spPr>
          <a:xfrm>
            <a:off x="7437489" y="3654815"/>
            <a:ext cx="1547925" cy="1101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40"/>
              </a:lnSpc>
            </a:pPr>
            <a:r>
              <a:rPr lang="en-US" sz="1200">
                <a:latin typeface="Arial"/>
                <a:cs typeface="Arial"/>
              </a:rPr>
              <a:t>BCHE, </a:t>
            </a:r>
            <a:r>
              <a:rPr lang="en-US" sz="1200" b="1">
                <a:solidFill>
                  <a:srgbClr val="1C17FF"/>
                </a:solidFill>
                <a:latin typeface="Arial"/>
                <a:cs typeface="Arial"/>
              </a:rPr>
              <a:t>BIN1</a:t>
            </a:r>
            <a:r>
              <a:rPr lang="en-US" sz="1200">
                <a:solidFill>
                  <a:srgbClr val="ED7D31"/>
                </a:solidFill>
                <a:latin typeface="Arial"/>
                <a:cs typeface="Arial"/>
              </a:rPr>
              <a:t>, </a:t>
            </a:r>
          </a:p>
          <a:p>
            <a:pPr>
              <a:lnSpc>
                <a:spcPts val="1640"/>
              </a:lnSpc>
            </a:pPr>
            <a:r>
              <a:rPr lang="en-US" sz="1200" b="1">
                <a:solidFill>
                  <a:srgbClr val="00B050"/>
                </a:solidFill>
                <a:latin typeface="Arial"/>
                <a:cs typeface="Arial"/>
              </a:rPr>
              <a:t>BIN1</a:t>
            </a:r>
            <a:r>
              <a:rPr lang="en-US" sz="1200">
                <a:latin typeface="Arial"/>
                <a:cs typeface="Arial"/>
              </a:rPr>
              <a:t>, </a:t>
            </a:r>
            <a:r>
              <a:rPr lang="en-US" sz="1200" b="1">
                <a:solidFill>
                  <a:srgbClr val="FF0000"/>
                </a:solidFill>
                <a:latin typeface="Arial"/>
                <a:cs typeface="Arial"/>
              </a:rPr>
              <a:t>CLASP2</a:t>
            </a:r>
            <a:r>
              <a:rPr lang="en-US" sz="1200">
                <a:latin typeface="Arial"/>
                <a:cs typeface="Arial"/>
              </a:rPr>
              <a:t>, </a:t>
            </a:r>
            <a:r>
              <a:rPr lang="en-US" sz="1200">
                <a:solidFill>
                  <a:srgbClr val="000000"/>
                </a:solidFill>
                <a:latin typeface="Arial"/>
                <a:cs typeface="Arial"/>
              </a:rPr>
              <a:t>EXOC3L2</a:t>
            </a:r>
            <a:r>
              <a:rPr lang="en-US" sz="1200">
                <a:latin typeface="Arial"/>
                <a:cs typeface="Arial"/>
              </a:rPr>
              <a:t>, HTR4, KCNN4, </a:t>
            </a:r>
            <a:r>
              <a:rPr lang="en-US" sz="1200" b="1">
                <a:solidFill>
                  <a:srgbClr val="FF0000"/>
                </a:solidFill>
                <a:latin typeface="Arial"/>
                <a:cs typeface="Arial"/>
              </a:rPr>
              <a:t>SLC6A17</a:t>
            </a:r>
            <a:r>
              <a:rPr lang="en-US" sz="1200">
                <a:solidFill>
                  <a:srgbClr val="7030A0"/>
                </a:solidFill>
                <a:latin typeface="Arial"/>
                <a:cs typeface="Arial"/>
              </a:rPr>
              <a:t>, </a:t>
            </a:r>
            <a:r>
              <a:rPr lang="en-US" sz="1200">
                <a:latin typeface="Arial"/>
                <a:cs typeface="Arial"/>
              </a:rPr>
              <a:t>SLC24A4</a:t>
            </a:r>
            <a:r>
              <a:rPr lang="en-US" sz="1200">
                <a:solidFill>
                  <a:srgbClr val="ED7D31"/>
                </a:solidFill>
                <a:latin typeface="Arial"/>
                <a:cs typeface="Arial"/>
              </a:rPr>
              <a:t>, </a:t>
            </a:r>
            <a:r>
              <a:rPr lang="en-US" sz="1200" b="1">
                <a:solidFill>
                  <a:srgbClr val="00B050"/>
                </a:solidFill>
                <a:latin typeface="Arial"/>
                <a:cs typeface="Arial"/>
              </a:rPr>
              <a:t>EPHA1</a:t>
            </a:r>
            <a:endParaRPr lang="en-US" sz="1200">
              <a:solidFill>
                <a:srgbClr val="ED7D31"/>
              </a:solidFill>
              <a:latin typeface="Arial"/>
              <a:cs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8684DBB-391B-424E-8513-3F8DF0BFC4EE}"/>
              </a:ext>
            </a:extLst>
          </p:cNvPr>
          <p:cNvSpPr/>
          <p:nvPr/>
        </p:nvSpPr>
        <p:spPr>
          <a:xfrm>
            <a:off x="6723421" y="3738446"/>
            <a:ext cx="5951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HLA-</a:t>
            </a:r>
          </a:p>
          <a:p>
            <a:r>
              <a:rPr lang="en-US" sz="1200">
                <a:latin typeface="Arial"/>
                <a:cs typeface="Arial"/>
              </a:rPr>
              <a:t>DRB5</a:t>
            </a:r>
            <a:endParaRPr lang="en-US" sz="120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5203C00-46BB-42FE-AB2E-9CA7FDAEF8B8}"/>
              </a:ext>
            </a:extLst>
          </p:cNvPr>
          <p:cNvSpPr/>
          <p:nvPr/>
        </p:nvSpPr>
        <p:spPr>
          <a:xfrm>
            <a:off x="7494755" y="2453609"/>
            <a:ext cx="843501" cy="486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40"/>
              </a:lnSpc>
            </a:pPr>
            <a:r>
              <a:rPr lang="en-US" sz="1200">
                <a:latin typeface="Arial"/>
                <a:cs typeface="Arial"/>
              </a:rPr>
              <a:t>FERMT2,</a:t>
            </a:r>
            <a:endParaRPr lang="en-US" sz="1200"/>
          </a:p>
          <a:p>
            <a:pPr>
              <a:lnSpc>
                <a:spcPts val="1640"/>
              </a:lnSpc>
            </a:pPr>
            <a:r>
              <a:rPr lang="en-US" sz="1200" b="1" u="sng">
                <a:solidFill>
                  <a:srgbClr val="FF0000"/>
                </a:solidFill>
                <a:latin typeface="Arial"/>
                <a:cs typeface="Arial"/>
              </a:rPr>
              <a:t>SORL1</a:t>
            </a:r>
            <a:endParaRPr lang="en-US" sz="1200" b="1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B6A335E-1D2D-4C00-B38C-5BE42CC34D84}"/>
              </a:ext>
            </a:extLst>
          </p:cNvPr>
          <p:cNvSpPr/>
          <p:nvPr/>
        </p:nvSpPr>
        <p:spPr>
          <a:xfrm>
            <a:off x="8899225" y="2255476"/>
            <a:ext cx="723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WDR81</a:t>
            </a:r>
            <a:endParaRPr lang="en-US" sz="120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30D70FD-BB48-457E-98C5-B5F0DE6C532D}"/>
              </a:ext>
            </a:extLst>
          </p:cNvPr>
          <p:cNvSpPr txBox="1"/>
          <p:nvPr/>
        </p:nvSpPr>
        <p:spPr>
          <a:xfrm>
            <a:off x="7840861" y="1914116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1C17FF"/>
                </a:solidFill>
                <a:latin typeface="Arial"/>
                <a:cs typeface="Arial"/>
              </a:rPr>
              <a:t>CLU*</a:t>
            </a:r>
            <a:endParaRPr lang="en-US" sz="1200">
              <a:solidFill>
                <a:srgbClr val="1C17FF"/>
              </a:solidFill>
              <a:latin typeface="Arial"/>
              <a:cs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D87FF5C-99A0-44FA-A940-6DD7BDD996E7}"/>
              </a:ext>
            </a:extLst>
          </p:cNvPr>
          <p:cNvSpPr/>
          <p:nvPr/>
        </p:nvSpPr>
        <p:spPr>
          <a:xfrm>
            <a:off x="6629307" y="3064554"/>
            <a:ext cx="783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NCR2,</a:t>
            </a:r>
          </a:p>
          <a:p>
            <a:r>
              <a:rPr lang="en-US" sz="1200">
                <a:latin typeface="Arial"/>
                <a:cs typeface="Arial"/>
              </a:rPr>
              <a:t>PLXNC1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0382282-7E95-4553-BF03-8A07437E8106}"/>
              </a:ext>
            </a:extLst>
          </p:cNvPr>
          <p:cNvSpPr txBox="1"/>
          <p:nvPr/>
        </p:nvSpPr>
        <p:spPr>
          <a:xfrm>
            <a:off x="8597980" y="2936062"/>
            <a:ext cx="3305534" cy="1512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40"/>
              </a:lnSpc>
            </a:pPr>
            <a:r>
              <a:rPr lang="en-US" sz="1200" b="1">
                <a:solidFill>
                  <a:srgbClr val="1C17FF"/>
                </a:solidFill>
                <a:latin typeface="Arial"/>
                <a:cs typeface="Arial"/>
              </a:rPr>
              <a:t>ABI3</a:t>
            </a:r>
            <a:r>
              <a:rPr lang="en-US" sz="1200" b="1">
                <a:latin typeface="Arial"/>
                <a:cs typeface="Arial"/>
              </a:rPr>
              <a:t>,</a:t>
            </a:r>
            <a:r>
              <a:rPr lang="en-US" sz="1200" b="1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000000"/>
                </a:solidFill>
                <a:latin typeface="Arial"/>
                <a:cs typeface="Arial"/>
              </a:rPr>
              <a:t>ADAM10,</a:t>
            </a:r>
            <a:r>
              <a:rPr lang="en-US" sz="120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000000"/>
                </a:solidFill>
                <a:latin typeface="Arial"/>
                <a:cs typeface="Arial"/>
              </a:rPr>
              <a:t>ADAMTS4</a:t>
            </a:r>
            <a:r>
              <a:rPr lang="en-US" sz="1200" b="1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>
                <a:solidFill>
                  <a:srgbClr val="000000"/>
                </a:solidFill>
                <a:latin typeface="Arial"/>
                <a:cs typeface="Arial"/>
              </a:rPr>
              <a:t>ANK1, APH1B, ASGR2, </a:t>
            </a:r>
            <a:r>
              <a:rPr lang="en-US" sz="1200">
                <a:solidFill>
                  <a:schemeClr val="tx2"/>
                </a:solidFill>
                <a:latin typeface="Arial"/>
                <a:cs typeface="Arial"/>
              </a:rPr>
              <a:t>CD2AP,</a:t>
            </a:r>
            <a:r>
              <a:rPr lang="en-US" sz="1200" b="1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000000"/>
                </a:solidFill>
                <a:latin typeface="Arial"/>
                <a:cs typeface="Arial"/>
              </a:rPr>
              <a:t>CDH23, </a:t>
            </a:r>
            <a:r>
              <a:rPr lang="en-US" sz="1200" b="1" u="sng">
                <a:solidFill>
                  <a:srgbClr val="FF0000"/>
                </a:solidFill>
                <a:latin typeface="Arial"/>
                <a:cs typeface="Arial"/>
              </a:rPr>
              <a:t>CEACAM1</a:t>
            </a:r>
            <a:r>
              <a:rPr lang="en-US" sz="1200" b="1">
                <a:latin typeface="Arial"/>
                <a:cs typeface="Arial"/>
              </a:rPr>
              <a:t>,</a:t>
            </a:r>
            <a:r>
              <a:rPr lang="en-US" sz="120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200" b="1">
                <a:solidFill>
                  <a:srgbClr val="1C17FF"/>
                </a:solidFill>
                <a:latin typeface="Arial"/>
                <a:cs typeface="Arial"/>
              </a:rPr>
              <a:t>EPHA1</a:t>
            </a:r>
            <a:r>
              <a:rPr lang="en-US" sz="1200">
                <a:latin typeface="Arial"/>
                <a:cs typeface="Arial"/>
              </a:rPr>
              <a:t>,</a:t>
            </a:r>
            <a:r>
              <a:rPr lang="en-US" sz="120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000000"/>
                </a:solidFill>
                <a:latin typeface="Arial"/>
                <a:cs typeface="Arial"/>
              </a:rPr>
              <a:t>GUCY2D, INPP5D, ITM2C, 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ITGAX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>
                <a:solidFill>
                  <a:srgbClr val="000000"/>
                </a:solidFill>
                <a:latin typeface="Arial"/>
                <a:cs typeface="Arial"/>
              </a:rPr>
              <a:t>MS4A4E, MS4A4A, </a:t>
            </a:r>
            <a:r>
              <a:rPr lang="en-US" sz="1200" b="1">
                <a:solidFill>
                  <a:srgbClr val="FF0000"/>
                </a:solidFill>
                <a:latin typeface="Arial"/>
                <a:cs typeface="Arial"/>
              </a:rPr>
              <a:t>MTMR4</a:t>
            </a:r>
            <a:r>
              <a:rPr lang="en-US" sz="1200" b="1">
                <a:latin typeface="Arial"/>
                <a:cs typeface="Arial"/>
              </a:rPr>
              <a:t>,</a:t>
            </a:r>
            <a:r>
              <a:rPr lang="en-US" sz="120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000000"/>
                </a:solidFill>
                <a:latin typeface="Arial"/>
                <a:cs typeface="Arial"/>
              </a:rPr>
              <a:t>MYO10, PCNT, PODXL, PSTPIP1, PVRL2, SLC15A4, SLC16A3, </a:t>
            </a:r>
            <a:r>
              <a:rPr lang="en-US" sz="1200" b="1">
                <a:solidFill>
                  <a:srgbClr val="FF0000"/>
                </a:solidFill>
                <a:latin typeface="Arial"/>
                <a:cs typeface="Arial"/>
              </a:rPr>
              <a:t>SNX1</a:t>
            </a:r>
            <a:r>
              <a:rPr lang="en-US" sz="1200" b="1">
                <a:latin typeface="Arial"/>
                <a:cs typeface="Arial"/>
              </a:rPr>
              <a:t>,</a:t>
            </a:r>
            <a:r>
              <a:rPr lang="en-US" sz="120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000000"/>
                </a:solidFill>
                <a:latin typeface="Arial"/>
                <a:cs typeface="Arial"/>
              </a:rPr>
              <a:t>UNX1,</a:t>
            </a:r>
          </a:p>
          <a:p>
            <a:pPr algn="r">
              <a:lnSpc>
                <a:spcPts val="1640"/>
              </a:lnSpc>
            </a:pPr>
            <a:r>
              <a:rPr lang="en-US" sz="1200" b="1">
                <a:solidFill>
                  <a:srgbClr val="00B050"/>
                </a:solidFill>
                <a:latin typeface="Arial"/>
                <a:cs typeface="Arial"/>
              </a:rPr>
              <a:t>CD2AP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15D4A92-20FE-4B1C-A020-67C767E9456F}"/>
              </a:ext>
            </a:extLst>
          </p:cNvPr>
          <p:cNvSpPr/>
          <p:nvPr/>
        </p:nvSpPr>
        <p:spPr>
          <a:xfrm>
            <a:off x="9423577" y="1360649"/>
            <a:ext cx="12764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40"/>
              </a:lnSpc>
            </a:pPr>
            <a:r>
              <a:rPr lang="en-US" sz="1200">
                <a:latin typeface="Arial"/>
                <a:cs typeface="Arial"/>
              </a:rPr>
              <a:t>MTHFDL1, SPG7, TOMM40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FB89A7A-DED5-4FC1-BF69-EEA2704E51B9}"/>
              </a:ext>
            </a:extLst>
          </p:cNvPr>
          <p:cNvSpPr/>
          <p:nvPr/>
        </p:nvSpPr>
        <p:spPr>
          <a:xfrm>
            <a:off x="6392316" y="4715188"/>
            <a:ext cx="15519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  <a:latin typeface="Arial"/>
                <a:cs typeface="Arial"/>
              </a:rPr>
              <a:t>ERC2</a:t>
            </a:r>
            <a:r>
              <a:rPr lang="en-US" sz="1200">
                <a:solidFill>
                  <a:srgbClr val="7030A0"/>
                </a:solidFill>
                <a:latin typeface="Arial"/>
                <a:cs typeface="Arial"/>
              </a:rPr>
              <a:t>,</a:t>
            </a:r>
            <a:r>
              <a:rPr lang="en-US" sz="1200" b="1">
                <a:solidFill>
                  <a:srgbClr val="7030A0"/>
                </a:solidFill>
                <a:latin typeface="Arial"/>
                <a:cs typeface="Arial"/>
              </a:rPr>
              <a:t> </a:t>
            </a:r>
          </a:p>
          <a:p>
            <a:r>
              <a:rPr lang="en-US" sz="1200" b="1">
                <a:solidFill>
                  <a:srgbClr val="FF0000"/>
                </a:solidFill>
                <a:latin typeface="Arial"/>
                <a:cs typeface="Arial"/>
              </a:rPr>
              <a:t>KIF21B</a:t>
            </a:r>
            <a:r>
              <a:rPr lang="en-US" sz="1200">
                <a:latin typeface="Arial"/>
                <a:cs typeface="Arial"/>
              </a:rPr>
              <a:t>,</a:t>
            </a:r>
            <a:r>
              <a:rPr lang="en-US" sz="1200" b="1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r>
              <a:rPr lang="en-US" sz="1200" b="1">
                <a:solidFill>
                  <a:srgbClr val="1C17FF"/>
                </a:solidFill>
                <a:latin typeface="Arial"/>
                <a:cs typeface="Arial"/>
              </a:rPr>
              <a:t>PICALM</a:t>
            </a:r>
            <a:r>
              <a:rPr lang="en-US" sz="1200">
                <a:solidFill>
                  <a:srgbClr val="1C17FF"/>
                </a:solidFill>
                <a:latin typeface="Arial"/>
                <a:cs typeface="Arial"/>
              </a:rPr>
              <a:t>,</a:t>
            </a:r>
            <a:r>
              <a:rPr lang="en-US" sz="1200" b="1">
                <a:solidFill>
                  <a:srgbClr val="FF0000"/>
                </a:solidFill>
                <a:latin typeface="Arial"/>
                <a:cs typeface="Arial"/>
              </a:rPr>
              <a:t>SHC2,</a:t>
            </a:r>
            <a:r>
              <a:rPr lang="en-US" sz="1200"/>
              <a:t> </a:t>
            </a:r>
            <a:r>
              <a:rPr lang="en-US" sz="1200" b="1">
                <a:solidFill>
                  <a:srgbClr val="00B050"/>
                </a:solidFill>
                <a:latin typeface="Arial"/>
                <a:cs typeface="Arial"/>
              </a:rPr>
              <a:t>PTK2B</a:t>
            </a:r>
          </a:p>
          <a:p>
            <a:endParaRPr lang="en-US" sz="1200">
              <a:solidFill>
                <a:srgbClr val="7030A0"/>
              </a:solidFill>
              <a:latin typeface="Arial"/>
              <a:cs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F22E734-32BB-49BA-A730-C747942A0888}"/>
              </a:ext>
            </a:extLst>
          </p:cNvPr>
          <p:cNvSpPr txBox="1"/>
          <p:nvPr/>
        </p:nvSpPr>
        <p:spPr>
          <a:xfrm>
            <a:off x="5988722" y="2601689"/>
            <a:ext cx="771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1C17FF"/>
                </a:solidFill>
                <a:latin typeface="Arial"/>
                <a:cs typeface="Arial"/>
              </a:rPr>
              <a:t>ABCA7*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E735530-AA0C-4BD2-AB28-57E65DE41658}"/>
              </a:ext>
            </a:extLst>
          </p:cNvPr>
          <p:cNvSpPr txBox="1"/>
          <p:nvPr/>
        </p:nvSpPr>
        <p:spPr>
          <a:xfrm>
            <a:off x="10374380" y="6055372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IQCK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1969B02-5873-45C2-B986-94E97FBB2D42}"/>
              </a:ext>
            </a:extLst>
          </p:cNvPr>
          <p:cNvSpPr txBox="1"/>
          <p:nvPr/>
        </p:nvSpPr>
        <p:spPr>
          <a:xfrm>
            <a:off x="10378140" y="5698378"/>
            <a:ext cx="1147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HESX1, KAT8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4A9A276-FF58-4371-AED0-74378CFDB059}"/>
              </a:ext>
            </a:extLst>
          </p:cNvPr>
          <p:cNvSpPr txBox="1"/>
          <p:nvPr/>
        </p:nvSpPr>
        <p:spPr>
          <a:xfrm>
            <a:off x="8331501" y="5674409"/>
            <a:ext cx="2099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Arial"/>
                <a:cs typeface="Arial"/>
              </a:rPr>
              <a:t>Transcriptional regulator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0A93288-4931-48C7-8D65-F1A91F7736AB}"/>
              </a:ext>
            </a:extLst>
          </p:cNvPr>
          <p:cNvSpPr txBox="1"/>
          <p:nvPr/>
        </p:nvSpPr>
        <p:spPr>
          <a:xfrm>
            <a:off x="8710696" y="6014624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Arial"/>
                <a:cs typeface="Arial"/>
              </a:rPr>
              <a:t>Unknown / unclear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D7EA030-8DBA-4BF6-A1C3-9D089C4F054B}"/>
              </a:ext>
            </a:extLst>
          </p:cNvPr>
          <p:cNvSpPr/>
          <p:nvPr/>
        </p:nvSpPr>
        <p:spPr>
          <a:xfrm>
            <a:off x="6865231" y="924848"/>
            <a:ext cx="2385505" cy="99639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3AA8902-7B28-4257-9F9E-0CE72155E209}"/>
              </a:ext>
            </a:extLst>
          </p:cNvPr>
          <p:cNvSpPr txBox="1"/>
          <p:nvPr/>
        </p:nvSpPr>
        <p:spPr>
          <a:xfrm>
            <a:off x="7090636" y="1415943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u="sng">
                <a:solidFill>
                  <a:srgbClr val="FF0000"/>
                </a:solidFill>
                <a:latin typeface="Arial"/>
                <a:cs typeface="Arial"/>
              </a:rPr>
              <a:t>APOE</a:t>
            </a:r>
            <a:r>
              <a:rPr lang="en-US" sz="1200">
                <a:latin typeface="Arial"/>
                <a:cs typeface="Arial"/>
              </a:rPr>
              <a:t>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5FC42EE-C2DD-49A1-994E-7856DFB48FBA}"/>
              </a:ext>
            </a:extLst>
          </p:cNvPr>
          <p:cNvSpPr txBox="1"/>
          <p:nvPr/>
        </p:nvSpPr>
        <p:spPr>
          <a:xfrm>
            <a:off x="8196669" y="602773"/>
            <a:ext cx="1632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>
                <a:latin typeface="Arial"/>
                <a:cs typeface="Arial"/>
              </a:rPr>
              <a:t>Vascular health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35C6A4F-F242-4825-BB58-C0FBCABC22B1}"/>
              </a:ext>
            </a:extLst>
          </p:cNvPr>
          <p:cNvSpPr/>
          <p:nvPr/>
        </p:nvSpPr>
        <p:spPr>
          <a:xfrm>
            <a:off x="8358146" y="1169919"/>
            <a:ext cx="890789" cy="486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40"/>
              </a:lnSpc>
            </a:pPr>
            <a:r>
              <a:rPr lang="en-US" sz="1200" b="1" i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1" u="sng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MTHFR,</a:t>
            </a:r>
          </a:p>
          <a:p>
            <a:pPr>
              <a:lnSpc>
                <a:spcPts val="1640"/>
              </a:lnSpc>
            </a:pPr>
            <a:r>
              <a:rPr lang="en-US" sz="1200" b="1">
                <a:solidFill>
                  <a:srgbClr val="00B050"/>
                </a:solidFill>
                <a:latin typeface="Arial" charset="0"/>
                <a:cs typeface="Arial" charset="0"/>
              </a:rPr>
              <a:t>PTPRB</a:t>
            </a:r>
            <a:endParaRPr lang="en-US" sz="120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0E47B3B-79F5-464F-AA8C-2FC4FBBEB5BE}"/>
              </a:ext>
            </a:extLst>
          </p:cNvPr>
          <p:cNvSpPr/>
          <p:nvPr/>
        </p:nvSpPr>
        <p:spPr>
          <a:xfrm>
            <a:off x="7581453" y="983345"/>
            <a:ext cx="1584503" cy="28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40"/>
              </a:lnSpc>
            </a:pPr>
            <a:r>
              <a:rPr lang="en-US" sz="12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MEOX2</a:t>
            </a:r>
            <a:endParaRPr lang="en-US" sz="1200" b="1" i="1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9" name="Vertical Text Placeholder 2">
            <a:extLst>
              <a:ext uri="{FF2B5EF4-FFF2-40B4-BE49-F238E27FC236}">
                <a16:creationId xmlns:a16="http://schemas.microsoft.com/office/drawing/2014/main" id="{0A6903CF-EC50-46A6-8E12-41E638744C4F}"/>
              </a:ext>
            </a:extLst>
          </p:cNvPr>
          <p:cNvSpPr txBox="1">
            <a:spLocks/>
          </p:cNvSpPr>
          <p:nvPr/>
        </p:nvSpPr>
        <p:spPr>
          <a:xfrm>
            <a:off x="705734" y="765631"/>
            <a:ext cx="3824020" cy="1399808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945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82880" indent="-182880" hangingPunct="1">
              <a:spcBef>
                <a:spcPts val="0"/>
              </a:spcBef>
            </a:pPr>
            <a:r>
              <a:rPr lang="en-US" sz="200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  <a:t>Significance in multiple studies</a:t>
            </a:r>
          </a:p>
          <a:p>
            <a:pPr marL="182880" indent="-182880" hangingPunct="1">
              <a:spcBef>
                <a:spcPts val="0"/>
              </a:spcBef>
            </a:pPr>
            <a:r>
              <a:rPr lang="en-US" sz="200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  <a:t>Predicted effect on function</a:t>
            </a:r>
          </a:p>
          <a:p>
            <a:pPr marL="182880" indent="-182880">
              <a:spcBef>
                <a:spcPts val="0"/>
              </a:spcBef>
            </a:pPr>
            <a:r>
              <a:rPr lang="en-US" sz="200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  <a:t>Human-mouse sequence conservation</a:t>
            </a:r>
          </a:p>
          <a:p>
            <a:pPr marL="182880" indent="-182880">
              <a:spcBef>
                <a:spcPts val="0"/>
              </a:spcBef>
            </a:pPr>
            <a:r>
              <a:rPr lang="en-US" sz="200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  <a:t>Differential expression in AD</a:t>
            </a:r>
          </a:p>
          <a:p>
            <a:pPr marL="182880" indent="-182880" hangingPunct="1">
              <a:spcBef>
                <a:spcPts val="0"/>
              </a:spcBef>
            </a:pPr>
            <a:endParaRPr lang="en-US" sz="2000">
              <a:solidFill>
                <a:srgbClr val="0070C0"/>
              </a:solidFill>
              <a:latin typeface="Calibri" panose="020F0502020204030204" pitchFamily="34" charset="0"/>
              <a:cs typeface="Helvetic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8BCB96-E46E-0E47-A8F4-FFDAC1C70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32" y="-212929"/>
            <a:ext cx="10515600" cy="1325563"/>
          </a:xfrm>
        </p:spPr>
        <p:txBody>
          <a:bodyPr/>
          <a:lstStyle/>
          <a:p>
            <a:r>
              <a:rPr lang="en-US" dirty="0"/>
              <a:t>Variant prioritization</a:t>
            </a:r>
          </a:p>
        </p:txBody>
      </p:sp>
    </p:spTree>
    <p:extLst>
      <p:ext uri="{BB962C8B-B14F-4D97-AF65-F5344CB8AC3E}">
        <p14:creationId xmlns:p14="http://schemas.microsoft.com/office/powerpoint/2010/main" val="1087376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958" y="122388"/>
            <a:ext cx="11261558" cy="1143000"/>
          </a:xfrm>
        </p:spPr>
        <p:txBody>
          <a:bodyPr>
            <a:normAutofit fontScale="90000"/>
          </a:bodyPr>
          <a:lstStyle/>
          <a:p>
            <a:r>
              <a:rPr lang="en-US"/>
              <a:t>Using B6.</a:t>
            </a:r>
            <a:r>
              <a:rPr lang="en-US" i="1"/>
              <a:t>APOE4.Trem2*R47H </a:t>
            </a:r>
            <a:r>
              <a:rPr lang="en-US"/>
              <a:t>mice as a sensitizer to assess low effect variants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324" y="2438679"/>
            <a:ext cx="3300276" cy="24835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6783" y="2354012"/>
            <a:ext cx="2053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APOE + TREM2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13972" y="3139796"/>
            <a:ext cx="655612" cy="776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6405737" y="1502472"/>
            <a:ext cx="3364380" cy="2503043"/>
            <a:chOff x="5390653" y="2626888"/>
            <a:chExt cx="3364380" cy="250304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7083" y="2648107"/>
              <a:ext cx="3297950" cy="248182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390653" y="2626888"/>
              <a:ext cx="27494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APOE/TREM2 </a:t>
              </a:r>
              <a:r>
                <a:rPr lang="en-US"/>
                <a:t>+ ABCA7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028269" y="3017612"/>
              <a:ext cx="655612" cy="1516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1099" y="4491376"/>
            <a:ext cx="1370985" cy="1188744"/>
          </a:xfrm>
          <a:prstGeom prst="rect">
            <a:avLst/>
          </a:prstGeom>
          <a:ln>
            <a:solidFill>
              <a:srgbClr val="BFBFBF"/>
            </a:solidFill>
          </a:ln>
        </p:spPr>
      </p:pic>
      <p:grpSp>
        <p:nvGrpSpPr>
          <p:cNvPr id="30" name="Group 29"/>
          <p:cNvGrpSpPr/>
          <p:nvPr/>
        </p:nvGrpSpPr>
        <p:grpSpPr>
          <a:xfrm>
            <a:off x="6759167" y="2810083"/>
            <a:ext cx="3364380" cy="2503043"/>
            <a:chOff x="5390653" y="2626888"/>
            <a:chExt cx="3364380" cy="250304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7083" y="2648107"/>
              <a:ext cx="3297950" cy="2481824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390653" y="2626888"/>
              <a:ext cx="24833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APOE/TREM2 </a:t>
              </a:r>
              <a:r>
                <a:rPr lang="en-US"/>
                <a:t>+ CR1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028269" y="3017612"/>
              <a:ext cx="655612" cy="1516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102438" y="3670881"/>
            <a:ext cx="3364380" cy="2503043"/>
            <a:chOff x="5390653" y="2626888"/>
            <a:chExt cx="3364380" cy="2503043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7083" y="2648107"/>
              <a:ext cx="3297950" cy="248182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390653" y="2626888"/>
              <a:ext cx="29803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APOE/TREM2 </a:t>
              </a:r>
              <a:r>
                <a:rPr lang="en-US"/>
                <a:t>+ PLA2G4A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028269" y="3017612"/>
              <a:ext cx="655612" cy="1516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8" name="Right Arrow 37"/>
          <p:cNvSpPr/>
          <p:nvPr/>
        </p:nvSpPr>
        <p:spPr>
          <a:xfrm>
            <a:off x="5453337" y="3299403"/>
            <a:ext cx="1045567" cy="39269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5426601" y="2983542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CRISPR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26325" y="5730838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MODEL-AD</a:t>
            </a:r>
          </a:p>
        </p:txBody>
      </p:sp>
    </p:spTree>
    <p:extLst>
      <p:ext uri="{BB962C8B-B14F-4D97-AF65-F5344CB8AC3E}">
        <p14:creationId xmlns:p14="http://schemas.microsoft.com/office/powerpoint/2010/main" val="294145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0B8B801-F708-074F-AA32-64F2936821A8}"/>
              </a:ext>
            </a:extLst>
          </p:cNvPr>
          <p:cNvSpPr/>
          <p:nvPr/>
        </p:nvSpPr>
        <p:spPr>
          <a:xfrm>
            <a:off x="120490" y="5729469"/>
            <a:ext cx="12071510" cy="1105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6B23D6-C2FA-A640-9311-CAFAE256CE02}"/>
              </a:ext>
            </a:extLst>
          </p:cNvPr>
          <p:cNvGraphicFramePr>
            <a:graphicFrameLocks noGrp="1"/>
          </p:cNvGraphicFramePr>
          <p:nvPr/>
        </p:nvGraphicFramePr>
        <p:xfrm>
          <a:off x="868272" y="1014619"/>
          <a:ext cx="8819150" cy="5656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276">
                  <a:extLst>
                    <a:ext uri="{9D8B030D-6E8A-4147-A177-3AD203B41FA5}">
                      <a16:colId xmlns:a16="http://schemas.microsoft.com/office/drawing/2014/main" val="3141868448"/>
                    </a:ext>
                  </a:extLst>
                </a:gridCol>
                <a:gridCol w="1250185">
                  <a:extLst>
                    <a:ext uri="{9D8B030D-6E8A-4147-A177-3AD203B41FA5}">
                      <a16:colId xmlns:a16="http://schemas.microsoft.com/office/drawing/2014/main" val="2624245711"/>
                    </a:ext>
                  </a:extLst>
                </a:gridCol>
                <a:gridCol w="1244503">
                  <a:extLst>
                    <a:ext uri="{9D8B030D-6E8A-4147-A177-3AD203B41FA5}">
                      <a16:colId xmlns:a16="http://schemas.microsoft.com/office/drawing/2014/main" val="4147058986"/>
                    </a:ext>
                  </a:extLst>
                </a:gridCol>
                <a:gridCol w="1388553">
                  <a:extLst>
                    <a:ext uri="{9D8B030D-6E8A-4147-A177-3AD203B41FA5}">
                      <a16:colId xmlns:a16="http://schemas.microsoft.com/office/drawing/2014/main" val="3738404115"/>
                    </a:ext>
                  </a:extLst>
                </a:gridCol>
                <a:gridCol w="1376784">
                  <a:extLst>
                    <a:ext uri="{9D8B030D-6E8A-4147-A177-3AD203B41FA5}">
                      <a16:colId xmlns:a16="http://schemas.microsoft.com/office/drawing/2014/main" val="2549458820"/>
                    </a:ext>
                  </a:extLst>
                </a:gridCol>
                <a:gridCol w="1329716">
                  <a:extLst>
                    <a:ext uri="{9D8B030D-6E8A-4147-A177-3AD203B41FA5}">
                      <a16:colId xmlns:a16="http://schemas.microsoft.com/office/drawing/2014/main" val="2198658841"/>
                    </a:ext>
                  </a:extLst>
                </a:gridCol>
                <a:gridCol w="823133">
                  <a:extLst>
                    <a:ext uri="{9D8B030D-6E8A-4147-A177-3AD203B41FA5}">
                      <a16:colId xmlns:a16="http://schemas.microsoft.com/office/drawing/2014/main" val="1567782622"/>
                    </a:ext>
                  </a:extLst>
                </a:gridCol>
              </a:tblGrid>
              <a:tr h="954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Locus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Allele (Human)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Allele (Mouse)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 allele conserved in mouse?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JAX model</a:t>
                      </a:r>
                    </a:p>
                    <a:p>
                      <a:pPr algn="ctr" fontAlgn="b"/>
                      <a:r>
                        <a:rPr lang="en-US" sz="2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6199948"/>
                  </a:ext>
                </a:extLst>
              </a:tr>
              <a:tr h="535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ABCA7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A1527G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A1541G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rs3752246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missense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30283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82167029"/>
                  </a:ext>
                </a:extLst>
              </a:tr>
              <a:tr h="60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CEACAM1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LOF rare variants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30673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3618537"/>
                  </a:ext>
                </a:extLst>
              </a:tr>
              <a:tr h="535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CLASP2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L163P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L163P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rs61738888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missense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31944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58942178"/>
                  </a:ext>
                </a:extLst>
              </a:tr>
              <a:tr h="60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humanized locus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31668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0816722"/>
                  </a:ext>
                </a:extLst>
              </a:tr>
              <a:tr h="60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IL1RAP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intronic SNP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rs12053868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30304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2125193"/>
                  </a:ext>
                </a:extLst>
              </a:tr>
              <a:tr h="60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KIF21B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T82</a:t>
                      </a:r>
                    </a:p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(ACG-&gt;ACA)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T82</a:t>
                      </a:r>
                    </a:p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(ACG&gt;ACA)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rs7556510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synonomous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31938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61624628"/>
                  </a:ext>
                </a:extLst>
              </a:tr>
              <a:tr h="535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MEOX2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33770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40162613"/>
                  </a:ext>
                </a:extLst>
              </a:tr>
              <a:tr h="60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MTHFR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A222V (c677C&gt;T)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A262V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rs1801133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missense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30922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239129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2D32BD8-DB96-F74A-8E83-4E9D7391E322}"/>
              </a:ext>
            </a:extLst>
          </p:cNvPr>
          <p:cNvGraphicFramePr>
            <a:graphicFrameLocks noGrp="1"/>
          </p:cNvGraphicFramePr>
          <p:nvPr/>
        </p:nvGraphicFramePr>
        <p:xfrm>
          <a:off x="3234487" y="2500038"/>
          <a:ext cx="8819150" cy="4251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276">
                  <a:extLst>
                    <a:ext uri="{9D8B030D-6E8A-4147-A177-3AD203B41FA5}">
                      <a16:colId xmlns:a16="http://schemas.microsoft.com/office/drawing/2014/main" val="3141868448"/>
                    </a:ext>
                  </a:extLst>
                </a:gridCol>
                <a:gridCol w="1250185">
                  <a:extLst>
                    <a:ext uri="{9D8B030D-6E8A-4147-A177-3AD203B41FA5}">
                      <a16:colId xmlns:a16="http://schemas.microsoft.com/office/drawing/2014/main" val="2624245711"/>
                    </a:ext>
                  </a:extLst>
                </a:gridCol>
                <a:gridCol w="1244503">
                  <a:extLst>
                    <a:ext uri="{9D8B030D-6E8A-4147-A177-3AD203B41FA5}">
                      <a16:colId xmlns:a16="http://schemas.microsoft.com/office/drawing/2014/main" val="4147058986"/>
                    </a:ext>
                  </a:extLst>
                </a:gridCol>
                <a:gridCol w="1388553">
                  <a:extLst>
                    <a:ext uri="{9D8B030D-6E8A-4147-A177-3AD203B41FA5}">
                      <a16:colId xmlns:a16="http://schemas.microsoft.com/office/drawing/2014/main" val="3738404115"/>
                    </a:ext>
                  </a:extLst>
                </a:gridCol>
                <a:gridCol w="1376784">
                  <a:extLst>
                    <a:ext uri="{9D8B030D-6E8A-4147-A177-3AD203B41FA5}">
                      <a16:colId xmlns:a16="http://schemas.microsoft.com/office/drawing/2014/main" val="2549458820"/>
                    </a:ext>
                  </a:extLst>
                </a:gridCol>
                <a:gridCol w="1329716">
                  <a:extLst>
                    <a:ext uri="{9D8B030D-6E8A-4147-A177-3AD203B41FA5}">
                      <a16:colId xmlns:a16="http://schemas.microsoft.com/office/drawing/2014/main" val="2198658841"/>
                    </a:ext>
                  </a:extLst>
                </a:gridCol>
                <a:gridCol w="823133">
                  <a:extLst>
                    <a:ext uri="{9D8B030D-6E8A-4147-A177-3AD203B41FA5}">
                      <a16:colId xmlns:a16="http://schemas.microsoft.com/office/drawing/2014/main" val="1567782622"/>
                    </a:ext>
                  </a:extLst>
                </a:gridCol>
              </a:tblGrid>
              <a:tr h="954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Locus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Allele (Human)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Allele (Mouse)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 allele conserved in mouse?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JAX model</a:t>
                      </a:r>
                    </a:p>
                    <a:p>
                      <a:pPr algn="ctr" fontAlgn="b"/>
                      <a:r>
                        <a:rPr lang="en-US" sz="2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6199948"/>
                  </a:ext>
                </a:extLst>
              </a:tr>
              <a:tr h="535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MTMR4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V297G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V297G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rs2302189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missense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31950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41812320"/>
                  </a:ext>
                </a:extLst>
              </a:tr>
              <a:tr h="535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PLCG2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M28L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M28L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rs61749044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missense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30674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80234495"/>
                  </a:ext>
                </a:extLst>
              </a:tr>
              <a:tr h="535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SHC2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V577M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V433M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rs61749990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missense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31952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3045778"/>
                  </a:ext>
                </a:extLst>
              </a:tr>
              <a:tr h="60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SLC6A17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P61 (CCG&gt;CCA)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P61</a:t>
                      </a:r>
                    </a:p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(CCA-&gt;CCG)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rs41281364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synonymous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31948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625081"/>
                  </a:ext>
                </a:extLst>
              </a:tr>
              <a:tr h="535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SNX1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D466N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D465N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rs1802376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missense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31942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47976910"/>
                  </a:ext>
                </a:extLst>
              </a:tr>
              <a:tr h="535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SORL1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A528T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A528T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rs2298813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missense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31940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87077361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30C58266-A40A-3B43-BDEB-5CDD847E31FF}"/>
              </a:ext>
            </a:extLst>
          </p:cNvPr>
          <p:cNvGrpSpPr/>
          <p:nvPr/>
        </p:nvGrpSpPr>
        <p:grpSpPr>
          <a:xfrm>
            <a:off x="272717" y="2258284"/>
            <a:ext cx="715873" cy="4106765"/>
            <a:chOff x="272717" y="2165684"/>
            <a:chExt cx="715873" cy="410676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720334E-3F0E-3445-B4DD-2ABC9E23A9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2717" y="2165684"/>
              <a:ext cx="715873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B0F5B1F-F90E-9546-8BC2-3FE02A4DC3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2717" y="2735178"/>
              <a:ext cx="715873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0EB02AA-1236-E046-A782-F395C4123D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2717" y="3914268"/>
              <a:ext cx="715873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01B77C2-2AAC-3F4E-A70B-79E69E5ADF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2717" y="4563969"/>
              <a:ext cx="715873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16CBE67-B829-8B46-8EA2-F4EFCE6B8C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2717" y="6272449"/>
              <a:ext cx="715873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34478057-A3F9-0D45-9155-C6CF5691B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0614"/>
            <a:ext cx="12191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3600">
                <a:latin typeface="+mj-lt"/>
                <a:cs typeface="Arial" panose="020B0604020202020204" pitchFamily="34" charset="0"/>
              </a:rPr>
              <a:t>New models in strain validation and primary screening</a:t>
            </a:r>
            <a:endParaRPr lang="en-US" altLang="en-US" sz="3600">
              <a:latin typeface="+mj-lt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2" name="Picture 21" descr="Image result for C57BL/6 mouse">
            <a:extLst>
              <a:ext uri="{FF2B5EF4-FFF2-40B4-BE49-F238E27FC236}">
                <a16:creationId xmlns:a16="http://schemas.microsoft.com/office/drawing/2014/main" id="{0D890B5E-D01E-1D4B-9716-5C7A5CCE1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84"/>
          <a:stretch/>
        </p:blipFill>
        <p:spPr bwMode="auto">
          <a:xfrm>
            <a:off x="10166311" y="671178"/>
            <a:ext cx="1869738" cy="79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94DD72-256D-2B41-879F-A338A7B44FF2}"/>
              </a:ext>
            </a:extLst>
          </p:cNvPr>
          <p:cNvSpPr/>
          <p:nvPr/>
        </p:nvSpPr>
        <p:spPr>
          <a:xfrm>
            <a:off x="10282977" y="1504738"/>
            <a:ext cx="1646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B6J.APOE4.</a:t>
            </a:r>
          </a:p>
          <a:p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TREM2*R47H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7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D426-ECBD-3549-9472-B0F6985DF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1632"/>
          </a:xfrm>
        </p:spPr>
        <p:txBody>
          <a:bodyPr>
            <a:normAutofit fontScale="90000"/>
          </a:bodyPr>
          <a:lstStyle/>
          <a:p>
            <a:r>
              <a:rPr lang="en-US"/>
              <a:t>Matching AD-relevant transcript signatures in humans and mice</a:t>
            </a:r>
          </a:p>
        </p:txBody>
      </p:sp>
      <p:graphicFrame>
        <p:nvGraphicFramePr>
          <p:cNvPr id="3" name="Shape 413">
            <a:extLst>
              <a:ext uri="{FF2B5EF4-FFF2-40B4-BE49-F238E27FC236}">
                <a16:creationId xmlns:a16="http://schemas.microsoft.com/office/drawing/2014/main" id="{0A732AB5-BDE5-014C-9CC3-46DA4EBD3568}"/>
              </a:ext>
            </a:extLst>
          </p:cNvPr>
          <p:cNvGraphicFramePr/>
          <p:nvPr/>
        </p:nvGraphicFramePr>
        <p:xfrm>
          <a:off x="1595134" y="1798713"/>
          <a:ext cx="9251485" cy="416209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69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3133">
                  <a:extLst>
                    <a:ext uri="{9D8B030D-6E8A-4147-A177-3AD203B41FA5}">
                      <a16:colId xmlns:a16="http://schemas.microsoft.com/office/drawing/2014/main" val="1885716023"/>
                    </a:ext>
                  </a:extLst>
                </a:gridCol>
                <a:gridCol w="1843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0220">
                  <a:extLst>
                    <a:ext uri="{9D8B030D-6E8A-4147-A177-3AD203B41FA5}">
                      <a16:colId xmlns:a16="http://schemas.microsoft.com/office/drawing/2014/main" val="2926230718"/>
                    </a:ext>
                  </a:extLst>
                </a:gridCol>
                <a:gridCol w="2114564">
                  <a:extLst>
                    <a:ext uri="{9D8B030D-6E8A-4147-A177-3AD203B41FA5}">
                      <a16:colId xmlns:a16="http://schemas.microsoft.com/office/drawing/2014/main" val="196972091"/>
                    </a:ext>
                  </a:extLst>
                </a:gridCol>
              </a:tblGrid>
              <a:tr h="411256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Study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Brain Regions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Study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4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ROS/MAP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700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b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</a:br>
                      <a:b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</a:br>
                      <a:b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</a:br>
                      <a:endParaRPr lang="en-US" sz="1600">
                        <a:solidFill>
                          <a:srgbClr val="00206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28575" marR="28575" marT="19050" marB="1905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dorsolateral prefrontal cortex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de Jager, et al</a:t>
                      </a:r>
                    </a:p>
                    <a:p>
                      <a:pPr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PMID</a:t>
                      </a:r>
                      <a:r>
                        <a:rPr lang="en-US" sz="1600" baseline="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30084846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55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Mt Sinai Brain Bank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300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-US" sz="1600">
                        <a:solidFill>
                          <a:srgbClr val="00206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28575" marR="28575" marT="19050" marB="1905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frontal pole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600" err="1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superiortemporal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gyrus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600" err="1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parahippocampal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gyrus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600" err="1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inferiorfrontal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gyrus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Wang M, et al</a:t>
                      </a:r>
                    </a:p>
                    <a:p>
                      <a:pPr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PMID</a:t>
                      </a:r>
                      <a:r>
                        <a:rPr lang="en-US" sz="1600" baseline="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30204156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48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Mayo Clinic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270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-US" sz="1600">
                        <a:solidFill>
                          <a:srgbClr val="00206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28575" marR="28575" marT="19050" marB="1905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cerebellum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temporal cortex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Allen M, et al</a:t>
                      </a:r>
                    </a:p>
                    <a:p>
                      <a:pPr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PMID 27727239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2EFF8E8-CE12-4D49-AE72-D5E30C0D5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398"/>
          <a:stretch/>
        </p:blipFill>
        <p:spPr>
          <a:xfrm>
            <a:off x="4473434" y="4993116"/>
            <a:ext cx="1674157" cy="8412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5E717F-0488-B644-8EFD-6F1900FC1766}"/>
              </a:ext>
            </a:extLst>
          </p:cNvPr>
          <p:cNvGrpSpPr/>
          <p:nvPr/>
        </p:nvGrpSpPr>
        <p:grpSpPr>
          <a:xfrm>
            <a:off x="4410125" y="3662864"/>
            <a:ext cx="1902372" cy="965180"/>
            <a:chOff x="6553577" y="3102323"/>
            <a:chExt cx="1902372" cy="9651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7FFA95A-2660-E74C-9ED5-077D9C4C6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184" r="12369" b="55617"/>
            <a:stretch/>
          </p:blipFill>
          <p:spPr>
            <a:xfrm>
              <a:off x="6553577" y="3107325"/>
              <a:ext cx="1902372" cy="960178"/>
            </a:xfrm>
            <a:prstGeom prst="rect">
              <a:avLst/>
            </a:prstGeom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CC6A7BE3-A188-DD46-90AE-6A85BA4B08C5}"/>
                </a:ext>
              </a:extLst>
            </p:cNvPr>
            <p:cNvSpPr/>
            <p:nvPr/>
          </p:nvSpPr>
          <p:spPr>
            <a:xfrm rot="10800000">
              <a:off x="7313695" y="3102323"/>
              <a:ext cx="399705" cy="37325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0212FA0-BE35-9342-AEE0-1FD4C292B0E9}"/>
              </a:ext>
            </a:extLst>
          </p:cNvPr>
          <p:cNvGrpSpPr/>
          <p:nvPr/>
        </p:nvGrpSpPr>
        <p:grpSpPr>
          <a:xfrm>
            <a:off x="4528231" y="2482513"/>
            <a:ext cx="1564562" cy="813397"/>
            <a:chOff x="7065147" y="1850457"/>
            <a:chExt cx="1564562" cy="8133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44316-6F65-4E4D-9101-688B3FAF68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2362"/>
            <a:stretch/>
          </p:blipFill>
          <p:spPr>
            <a:xfrm>
              <a:off x="7065147" y="1850457"/>
              <a:ext cx="1564562" cy="80865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A24D69-95CD-E34A-AA86-8734BFA93E72}"/>
                </a:ext>
              </a:extLst>
            </p:cNvPr>
            <p:cNvSpPr/>
            <p:nvPr/>
          </p:nvSpPr>
          <p:spPr>
            <a:xfrm>
              <a:off x="7065147" y="2572414"/>
              <a:ext cx="797593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E77008-898D-CC4D-B912-CFE318D34341}"/>
                </a:ext>
              </a:extLst>
            </p:cNvPr>
            <p:cNvSpPr/>
            <p:nvPr/>
          </p:nvSpPr>
          <p:spPr>
            <a:xfrm>
              <a:off x="8034443" y="2572414"/>
              <a:ext cx="595266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4944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954224"/>
            <a:ext cx="12192000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https://lh4.googleusercontent.com/w3SAd98tiu8D4uKMR0pVz67YMN4e3K_3Nev7v1FnDsayJVQUNbystYg0CBQPoj2He59axaNHmONuBqLUjNPkHH8mfXvFfqi5kgLOKNnbSvfuFIzEQAh0ka4zWLOthmZPkihzhLp2">
            <a:extLst>
              <a:ext uri="{FF2B5EF4-FFF2-40B4-BE49-F238E27FC236}">
                <a16:creationId xmlns:a16="http://schemas.microsoft.com/office/drawing/2014/main" id="{895C8681-3AFB-5B47-9014-5BFE999D2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874" y="723578"/>
            <a:ext cx="5983174" cy="584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B82D41-8D13-6347-B510-442F4A925D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89" y="951638"/>
            <a:ext cx="5355089" cy="5792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E5C8A-AE6A-7949-AE29-5ACF229FE9F8}"/>
              </a:ext>
            </a:extLst>
          </p:cNvPr>
          <p:cNvSpPr txBox="1"/>
          <p:nvPr/>
        </p:nvSpPr>
        <p:spPr>
          <a:xfrm>
            <a:off x="6081252" y="1282417"/>
            <a:ext cx="1410194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7"/>
              <a:t>AD Astrocytes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F52161-0695-2F4D-BD2A-A816E1B76CE1}"/>
              </a:ext>
            </a:extLst>
          </p:cNvPr>
          <p:cNvSpPr txBox="1"/>
          <p:nvPr/>
        </p:nvSpPr>
        <p:spPr>
          <a:xfrm>
            <a:off x="6449599" y="1722200"/>
            <a:ext cx="1540806" cy="871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7"/>
              <a:t>AD Astrocytes,</a:t>
            </a:r>
            <a:br>
              <a:rPr lang="en-US" sz="1687"/>
            </a:br>
            <a:r>
              <a:rPr lang="en-US" sz="1687"/>
              <a:t>AD Endothelial,</a:t>
            </a:r>
            <a:br>
              <a:rPr lang="en-US" sz="1687"/>
            </a:br>
            <a:r>
              <a:rPr lang="en-US" sz="1687"/>
              <a:t>AD Microglia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28B3FC-9359-B249-8D2E-21DBDA796155}"/>
              </a:ext>
            </a:extLst>
          </p:cNvPr>
          <p:cNvSpPr txBox="1"/>
          <p:nvPr/>
        </p:nvSpPr>
        <p:spPr>
          <a:xfrm>
            <a:off x="7598685" y="2924668"/>
            <a:ext cx="1152623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7"/>
              <a:t>AD Neuron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FB4590-1175-FC4D-B16F-B27065DBB071}"/>
              </a:ext>
            </a:extLst>
          </p:cNvPr>
          <p:cNvSpPr txBox="1"/>
          <p:nvPr/>
        </p:nvSpPr>
        <p:spPr>
          <a:xfrm>
            <a:off x="8215818" y="3943859"/>
            <a:ext cx="1951368" cy="611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7"/>
              <a:t>AD Oligodendrocyte</a:t>
            </a:r>
            <a:br>
              <a:rPr lang="en-US" sz="1687"/>
            </a:br>
            <a:r>
              <a:rPr lang="en-US" sz="1687"/>
              <a:t>glial cells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04677-B1DF-2A4B-9A59-33D277B202C3}"/>
              </a:ext>
            </a:extLst>
          </p:cNvPr>
          <p:cNvSpPr txBox="1"/>
          <p:nvPr/>
        </p:nvSpPr>
        <p:spPr>
          <a:xfrm>
            <a:off x="7113789" y="5009509"/>
            <a:ext cx="3200043" cy="611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7"/>
              <a:t>AD Heat Shock Response</a:t>
            </a:r>
          </a:p>
          <a:p>
            <a:r>
              <a:rPr lang="en-US" sz="1687"/>
              <a:t>AD Response to Unfolded Proteins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B4B040-5EE1-A54A-B55E-1E439B2E638B}"/>
              </a:ext>
            </a:extLst>
          </p:cNvPr>
          <p:cNvGrpSpPr/>
          <p:nvPr/>
        </p:nvGrpSpPr>
        <p:grpSpPr>
          <a:xfrm>
            <a:off x="1015648" y="4736529"/>
            <a:ext cx="9470652" cy="1278813"/>
            <a:chOff x="560550" y="6373564"/>
            <a:chExt cx="15664580" cy="13579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0D284E-07CA-F948-A173-45C3554770E3}"/>
                </a:ext>
              </a:extLst>
            </p:cNvPr>
            <p:cNvSpPr/>
            <p:nvPr/>
          </p:nvSpPr>
          <p:spPr>
            <a:xfrm>
              <a:off x="560550" y="6564558"/>
              <a:ext cx="15664580" cy="975992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25400" cap="flat">
              <a:solidFill>
                <a:schemeClr val="accent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8" tIns="35718" rIns="35718" bIns="35718" numCol="1" spcCol="38100" rtlCol="0" anchor="ctr">
              <a:spAutoFit/>
            </a:bodyPr>
            <a:lstStyle/>
            <a:p>
              <a:pPr algn="ctr" defTabSz="410751" hangingPunct="0"/>
              <a:endParaRPr lang="en-US" sz="1687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F82147-4075-024C-B403-4BFDAFA5C688}"/>
                </a:ext>
              </a:extLst>
            </p:cNvPr>
            <p:cNvSpPr txBox="1"/>
            <p:nvPr/>
          </p:nvSpPr>
          <p:spPr>
            <a:xfrm>
              <a:off x="2942186" y="6373564"/>
              <a:ext cx="5372240" cy="1357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8" tIns="35718" rIns="35718" bIns="35718" numCol="1" spcCol="38100" rtlCol="0" anchor="ctr">
              <a:spAutoFit/>
            </a:bodyPr>
            <a:lstStyle/>
            <a:p>
              <a:pPr algn="ctr" defTabSz="410751" hangingPunct="0"/>
              <a:r>
                <a:rPr lang="en-US" sz="2531">
                  <a:solidFill>
                    <a:srgbClr val="000000"/>
                  </a:solidFill>
                  <a:sym typeface="Helvetica Light"/>
                </a:rPr>
                <a:t>NOT CELL TYPE SPECIFIC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536767" y="6527964"/>
            <a:ext cx="3616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Logsdon, et al </a:t>
            </a:r>
            <a:r>
              <a:rPr lang="en-US" err="1"/>
              <a:t>bioRxiv</a:t>
            </a:r>
            <a:r>
              <a:rPr lang="en-US"/>
              <a:t> 510420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77CE9760-8D4A-AC40-9FB4-CFEA5693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35" y="-237019"/>
            <a:ext cx="10515600" cy="1325563"/>
          </a:xfrm>
        </p:spPr>
        <p:txBody>
          <a:bodyPr/>
          <a:lstStyle/>
          <a:p>
            <a:r>
              <a:rPr lang="en-US" dirty="0"/>
              <a:t>The AMP-AD modules for LOAD</a:t>
            </a:r>
          </a:p>
        </p:txBody>
      </p:sp>
    </p:spTree>
    <p:extLst>
      <p:ext uri="{BB962C8B-B14F-4D97-AF65-F5344CB8AC3E}">
        <p14:creationId xmlns:p14="http://schemas.microsoft.com/office/powerpoint/2010/main" val="186189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Alzheimer’s disease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498" y="106948"/>
            <a:ext cx="2233858" cy="25801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29152" y="2793089"/>
            <a:ext cx="38467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Auguste Deter – taken in 1906 shortly before her death, during her stay at Frankfurt’s City Mental Institution.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172" y="2179054"/>
            <a:ext cx="2788537" cy="32347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62320" y="4993443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Results of the autopsy: described two abnormalities: </a:t>
            </a:r>
            <a:r>
              <a:rPr lang="en-US" b="1" dirty="0"/>
              <a:t>neurofibrillary tangles </a:t>
            </a:r>
            <a:r>
              <a:rPr lang="en-US" dirty="0"/>
              <a:t>and </a:t>
            </a:r>
            <a:r>
              <a:rPr lang="en-US" b="1" dirty="0"/>
              <a:t>amyloid plaques</a:t>
            </a:r>
            <a:r>
              <a:rPr lang="en-US" dirty="0"/>
              <a:t>,</a:t>
            </a:r>
          </a:p>
        </p:txBody>
      </p:sp>
      <p:sp>
        <p:nvSpPr>
          <p:cNvPr id="9" name="Rectangle 8"/>
          <p:cNvSpPr/>
          <p:nvPr/>
        </p:nvSpPr>
        <p:spPr>
          <a:xfrm>
            <a:off x="5987356" y="417921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She was diagnosed with presenile dementia.</a:t>
            </a:r>
          </a:p>
        </p:txBody>
      </p:sp>
    </p:spTree>
    <p:extLst>
      <p:ext uri="{BB962C8B-B14F-4D97-AF65-F5344CB8AC3E}">
        <p14:creationId xmlns:p14="http://schemas.microsoft.com/office/powerpoint/2010/main" val="4225528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451209" y="1233544"/>
            <a:ext cx="9198033" cy="5199139"/>
            <a:chOff x="839774" y="819657"/>
            <a:chExt cx="9198033" cy="519913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9" b="5613"/>
            <a:stretch/>
          </p:blipFill>
          <p:spPr>
            <a:xfrm>
              <a:off x="1339403" y="819657"/>
              <a:ext cx="8698404" cy="495007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39774" y="1278326"/>
              <a:ext cx="461665" cy="2349361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NUMBER OF GENES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39691" y="5649464"/>
              <a:ext cx="1890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GENE MODULE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53D2E5E-2C8A-4204-8B45-F5C41BC5F892}"/>
              </a:ext>
            </a:extLst>
          </p:cNvPr>
          <p:cNvSpPr txBox="1"/>
          <p:nvPr/>
        </p:nvSpPr>
        <p:spPr>
          <a:xfrm>
            <a:off x="635267" y="6293639"/>
            <a:ext cx="1390956" cy="507831"/>
          </a:xfrm>
          <a:prstGeom prst="rect">
            <a:avLst/>
          </a:prstGeom>
          <a:noFill/>
        </p:spPr>
        <p:txBody>
          <a:bodyPr wrap="square" bIns="0" rtlCol="0" anchor="b">
            <a:spAutoFit/>
          </a:bodyPr>
          <a:lstStyle/>
          <a:p>
            <a:pPr algn="ctr"/>
            <a:r>
              <a:rPr lang="en-US" sz="1000">
                <a:solidFill>
                  <a:srgbClr val="56565B">
                    <a:lumMod val="50000"/>
                    <a:lumOff val="50000"/>
                  </a:srgbClr>
                </a:solidFill>
                <a:ea typeface="Arial" charset="0"/>
                <a:cs typeface="Arial" charset="0"/>
              </a:rPr>
              <a:t>FOR RESEARCH USE ONLY. Not for use in diagnostic procedures.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F35B33-BDC4-6142-B9FF-ED7B05EFB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-20973"/>
            <a:ext cx="10515600" cy="1325563"/>
          </a:xfrm>
        </p:spPr>
        <p:txBody>
          <a:bodyPr/>
          <a:lstStyle/>
          <a:p>
            <a:r>
              <a:rPr lang="en-US" dirty="0"/>
              <a:t>The Mouse-AD panel: coverage by module</a:t>
            </a:r>
          </a:p>
        </p:txBody>
      </p:sp>
    </p:spTree>
    <p:extLst>
      <p:ext uri="{BB962C8B-B14F-4D97-AF65-F5344CB8AC3E}">
        <p14:creationId xmlns:p14="http://schemas.microsoft.com/office/powerpoint/2010/main" val="947942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C546C4A-E6F2-FC4F-9459-CD23D12B8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6" t="21613" b="22540"/>
          <a:stretch/>
        </p:blipFill>
        <p:spPr>
          <a:xfrm>
            <a:off x="1362404" y="3339287"/>
            <a:ext cx="10260919" cy="35187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AC860D-4DEA-7E49-B577-191B1236F7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635" r="9667" b="22812"/>
          <a:stretch/>
        </p:blipFill>
        <p:spPr>
          <a:xfrm>
            <a:off x="1104950" y="1215940"/>
            <a:ext cx="9509760" cy="3572186"/>
          </a:xfrm>
          <a:prstGeom prst="rect">
            <a:avLst/>
          </a:prstGeom>
        </p:spPr>
      </p:pic>
      <p:sp>
        <p:nvSpPr>
          <p:cNvPr id="13" name="Frame 12">
            <a:extLst>
              <a:ext uri="{FF2B5EF4-FFF2-40B4-BE49-F238E27FC236}">
                <a16:creationId xmlns:a16="http://schemas.microsoft.com/office/drawing/2014/main" id="{F0FF9192-E1FD-6043-BBAA-C42817F04C7B}"/>
              </a:ext>
            </a:extLst>
          </p:cNvPr>
          <p:cNvSpPr/>
          <p:nvPr/>
        </p:nvSpPr>
        <p:spPr>
          <a:xfrm>
            <a:off x="7501642" y="738638"/>
            <a:ext cx="1639739" cy="1873635"/>
          </a:xfrm>
          <a:prstGeom prst="frame">
            <a:avLst>
              <a:gd name="adj1" fmla="val 1"/>
            </a:avLst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959FF9-B711-D344-A231-E1A1DCF7CDD5}"/>
              </a:ext>
            </a:extLst>
          </p:cNvPr>
          <p:cNvSpPr/>
          <p:nvPr/>
        </p:nvSpPr>
        <p:spPr>
          <a:xfrm>
            <a:off x="4115346" y="751478"/>
            <a:ext cx="1782732" cy="60016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en-US" sz="1100">
                <a:solidFill>
                  <a:srgbClr val="4E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Consensus Cluster B</a:t>
            </a:r>
          </a:p>
          <a:p>
            <a:pPr algn="ctr"/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immune response, </a:t>
            </a:r>
          </a:p>
          <a:p>
            <a:pPr algn="ctr"/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cytokine signaling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40065C-E98C-0C4E-9EA9-4892C71B01C4}"/>
              </a:ext>
            </a:extLst>
          </p:cNvPr>
          <p:cNvSpPr/>
          <p:nvPr/>
        </p:nvSpPr>
        <p:spPr>
          <a:xfrm>
            <a:off x="7426112" y="751478"/>
            <a:ext cx="1789814" cy="93871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en-US" sz="110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Consensus Cluster D</a:t>
            </a:r>
          </a:p>
          <a:p>
            <a:pPr algn="ctr"/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myelination, neuron and</a:t>
            </a:r>
          </a:p>
          <a:p>
            <a:pPr algn="ctr"/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glial development, astrocytes</a:t>
            </a:r>
          </a:p>
          <a:p>
            <a:pPr algn="ctr"/>
            <a:endParaRPr lang="en-US" sz="110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361180-42C3-8742-9431-B737CF5EC22F}"/>
              </a:ext>
            </a:extLst>
          </p:cNvPr>
          <p:cNvSpPr/>
          <p:nvPr/>
        </p:nvSpPr>
        <p:spPr>
          <a:xfrm>
            <a:off x="9090354" y="751478"/>
            <a:ext cx="1550483" cy="76944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en-US" sz="11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Consensus Cluster E</a:t>
            </a:r>
          </a:p>
          <a:p>
            <a:pPr algn="ctr"/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cycle, DNA repair, RNA metabolism</a:t>
            </a:r>
          </a:p>
          <a:p>
            <a:pPr algn="ctr"/>
            <a:endParaRPr lang="en-US" sz="11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B35AE-6850-4E47-A6F3-4398021D7617}"/>
              </a:ext>
            </a:extLst>
          </p:cNvPr>
          <p:cNvSpPr/>
          <p:nvPr/>
        </p:nvSpPr>
        <p:spPr>
          <a:xfrm>
            <a:off x="5778332" y="751478"/>
            <a:ext cx="1803645" cy="60016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en-US" sz="11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Consensus Cluster C</a:t>
            </a:r>
          </a:p>
          <a:p>
            <a:pPr algn="ctr"/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synaptic signaling, </a:t>
            </a:r>
          </a:p>
          <a:p>
            <a:pPr algn="ctr"/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neural system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B678F1-6151-5D45-9AAC-5B7E568C7F90}"/>
              </a:ext>
            </a:extLst>
          </p:cNvPr>
          <p:cNvSpPr/>
          <p:nvPr/>
        </p:nvSpPr>
        <p:spPr>
          <a:xfrm>
            <a:off x="2606639" y="751478"/>
            <a:ext cx="1545301" cy="43088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en-US"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Consensus Cluster A</a:t>
            </a:r>
          </a:p>
          <a:p>
            <a:pPr algn="ctr"/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ECM organization</a:t>
            </a: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F0FF9192-E1FD-6043-BBAA-C42817F04C7B}"/>
              </a:ext>
            </a:extLst>
          </p:cNvPr>
          <p:cNvSpPr/>
          <p:nvPr/>
        </p:nvSpPr>
        <p:spPr>
          <a:xfrm>
            <a:off x="4171877" y="738638"/>
            <a:ext cx="1649361" cy="1873635"/>
          </a:xfrm>
          <a:prstGeom prst="frame">
            <a:avLst>
              <a:gd name="adj1" fmla="val 1"/>
            </a:avLst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F0FF9192-E1FD-6043-BBAA-C42817F04C7B}"/>
              </a:ext>
            </a:extLst>
          </p:cNvPr>
          <p:cNvSpPr/>
          <p:nvPr/>
        </p:nvSpPr>
        <p:spPr>
          <a:xfrm>
            <a:off x="5835710" y="738638"/>
            <a:ext cx="1651042" cy="1873635"/>
          </a:xfrm>
          <a:prstGeom prst="frame">
            <a:avLst>
              <a:gd name="adj1" fmla="val 1"/>
            </a:avLst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F0FF9192-E1FD-6043-BBAA-C42817F04C7B}"/>
              </a:ext>
            </a:extLst>
          </p:cNvPr>
          <p:cNvSpPr/>
          <p:nvPr/>
        </p:nvSpPr>
        <p:spPr>
          <a:xfrm>
            <a:off x="9151671" y="738638"/>
            <a:ext cx="1383081" cy="1873635"/>
          </a:xfrm>
          <a:prstGeom prst="frame">
            <a:avLst>
              <a:gd name="adj1" fmla="val 1"/>
            </a:avLst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L-Shape 22"/>
          <p:cNvSpPr/>
          <p:nvPr/>
        </p:nvSpPr>
        <p:spPr>
          <a:xfrm rot="10800000">
            <a:off x="2589055" y="738126"/>
            <a:ext cx="1584031" cy="1870307"/>
          </a:xfrm>
          <a:prstGeom prst="corner">
            <a:avLst>
              <a:gd name="adj1" fmla="val 31940"/>
              <a:gd name="adj2" fmla="val 45216"/>
            </a:avLst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3912" y="4741217"/>
            <a:ext cx="1839841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12 MONTHS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13808" y="4773875"/>
            <a:ext cx="15544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93912" y="2592104"/>
            <a:ext cx="1839841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4 MONTHS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813808" y="2624762"/>
            <a:ext cx="15544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9182E8AC-3ABB-0549-9846-A3A01D3A5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819" y="-286131"/>
            <a:ext cx="10515600" cy="1325563"/>
          </a:xfrm>
        </p:spPr>
        <p:txBody>
          <a:bodyPr/>
          <a:lstStyle/>
          <a:p>
            <a:r>
              <a:rPr lang="en-US" dirty="0"/>
              <a:t>Aligning human and mouse transcriptomes</a:t>
            </a:r>
          </a:p>
        </p:txBody>
      </p:sp>
    </p:spTree>
    <p:extLst>
      <p:ext uri="{BB962C8B-B14F-4D97-AF65-F5344CB8AC3E}">
        <p14:creationId xmlns:p14="http://schemas.microsoft.com/office/powerpoint/2010/main" val="1109095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0">
            <a:extLst>
              <a:ext uri="{FF2B5EF4-FFF2-40B4-BE49-F238E27FC236}">
                <a16:creationId xmlns:a16="http://schemas.microsoft.com/office/drawing/2014/main" id="{79899224-B4D4-254B-B3E6-F0A8ADE7E0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55" b="19601"/>
          <a:stretch/>
        </p:blipFill>
        <p:spPr>
          <a:xfrm>
            <a:off x="1556655" y="2818609"/>
            <a:ext cx="9637776" cy="2307023"/>
          </a:xfrm>
          <a:prstGeom prst="rect">
            <a:avLst/>
          </a:prstGeom>
        </p:spPr>
      </p:pic>
      <p:sp>
        <p:nvSpPr>
          <p:cNvPr id="13" name="Frame 12">
            <a:extLst>
              <a:ext uri="{FF2B5EF4-FFF2-40B4-BE49-F238E27FC236}">
                <a16:creationId xmlns:a16="http://schemas.microsoft.com/office/drawing/2014/main" id="{F0FF9192-E1FD-6043-BBAA-C42817F04C7B}"/>
              </a:ext>
            </a:extLst>
          </p:cNvPr>
          <p:cNvSpPr/>
          <p:nvPr/>
        </p:nvSpPr>
        <p:spPr>
          <a:xfrm>
            <a:off x="7090604" y="2275118"/>
            <a:ext cx="1639739" cy="1873635"/>
          </a:xfrm>
          <a:prstGeom prst="frame">
            <a:avLst>
              <a:gd name="adj1" fmla="val 1"/>
            </a:avLst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959FF9-B711-D344-A231-E1A1DCF7CDD5}"/>
              </a:ext>
            </a:extLst>
          </p:cNvPr>
          <p:cNvSpPr/>
          <p:nvPr/>
        </p:nvSpPr>
        <p:spPr>
          <a:xfrm>
            <a:off x="3704308" y="2287958"/>
            <a:ext cx="1782732" cy="60016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en-US" sz="1100">
                <a:solidFill>
                  <a:srgbClr val="4E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Consensus Cluster B</a:t>
            </a:r>
          </a:p>
          <a:p>
            <a:pPr algn="ctr"/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immune response, </a:t>
            </a:r>
          </a:p>
          <a:p>
            <a:pPr algn="ctr"/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cytokine signaling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40065C-E98C-0C4E-9EA9-4892C71B01C4}"/>
              </a:ext>
            </a:extLst>
          </p:cNvPr>
          <p:cNvSpPr/>
          <p:nvPr/>
        </p:nvSpPr>
        <p:spPr>
          <a:xfrm>
            <a:off x="7015074" y="2287958"/>
            <a:ext cx="1789814" cy="93871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en-US" sz="110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Consensus Cluster D</a:t>
            </a:r>
          </a:p>
          <a:p>
            <a:pPr algn="ctr"/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myelination, neuron and</a:t>
            </a:r>
          </a:p>
          <a:p>
            <a:pPr algn="ctr"/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glial development, astrocytes</a:t>
            </a:r>
          </a:p>
          <a:p>
            <a:pPr algn="ctr"/>
            <a:endParaRPr lang="en-US" sz="110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361180-42C3-8742-9431-B737CF5EC22F}"/>
              </a:ext>
            </a:extLst>
          </p:cNvPr>
          <p:cNvSpPr/>
          <p:nvPr/>
        </p:nvSpPr>
        <p:spPr>
          <a:xfrm>
            <a:off x="8679316" y="2287958"/>
            <a:ext cx="1550483" cy="76944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en-US" sz="11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Consensus Cluster E</a:t>
            </a:r>
          </a:p>
          <a:p>
            <a:pPr algn="ctr"/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cycle, DNA repair, RNA metabolism</a:t>
            </a:r>
          </a:p>
          <a:p>
            <a:pPr algn="ctr"/>
            <a:endParaRPr lang="en-US" sz="11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B35AE-6850-4E47-A6F3-4398021D7617}"/>
              </a:ext>
            </a:extLst>
          </p:cNvPr>
          <p:cNvSpPr/>
          <p:nvPr/>
        </p:nvSpPr>
        <p:spPr>
          <a:xfrm>
            <a:off x="5367294" y="2287958"/>
            <a:ext cx="1803645" cy="60016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en-US" sz="11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Consensus Cluster C</a:t>
            </a:r>
          </a:p>
          <a:p>
            <a:pPr algn="ctr"/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synaptic signaling, </a:t>
            </a:r>
          </a:p>
          <a:p>
            <a:pPr algn="ctr"/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neural system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B678F1-6151-5D45-9AAC-5B7E568C7F90}"/>
              </a:ext>
            </a:extLst>
          </p:cNvPr>
          <p:cNvSpPr/>
          <p:nvPr/>
        </p:nvSpPr>
        <p:spPr>
          <a:xfrm>
            <a:off x="2195601" y="2287958"/>
            <a:ext cx="1545301" cy="43088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en-US"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Consensus Cluster A</a:t>
            </a:r>
          </a:p>
          <a:p>
            <a:pPr algn="ctr"/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ECM organization</a:t>
            </a: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F0FF9192-E1FD-6043-BBAA-C42817F04C7B}"/>
              </a:ext>
            </a:extLst>
          </p:cNvPr>
          <p:cNvSpPr/>
          <p:nvPr/>
        </p:nvSpPr>
        <p:spPr>
          <a:xfrm>
            <a:off x="3760839" y="2275118"/>
            <a:ext cx="1649361" cy="1873635"/>
          </a:xfrm>
          <a:prstGeom prst="frame">
            <a:avLst>
              <a:gd name="adj1" fmla="val 1"/>
            </a:avLst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F0FF9192-E1FD-6043-BBAA-C42817F04C7B}"/>
              </a:ext>
            </a:extLst>
          </p:cNvPr>
          <p:cNvSpPr/>
          <p:nvPr/>
        </p:nvSpPr>
        <p:spPr>
          <a:xfrm>
            <a:off x="5424672" y="2275118"/>
            <a:ext cx="1651042" cy="1873635"/>
          </a:xfrm>
          <a:prstGeom prst="frame">
            <a:avLst>
              <a:gd name="adj1" fmla="val 1"/>
            </a:avLst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F0FF9192-E1FD-6043-BBAA-C42817F04C7B}"/>
              </a:ext>
            </a:extLst>
          </p:cNvPr>
          <p:cNvSpPr/>
          <p:nvPr/>
        </p:nvSpPr>
        <p:spPr>
          <a:xfrm>
            <a:off x="8740633" y="2275118"/>
            <a:ext cx="1383081" cy="1873635"/>
          </a:xfrm>
          <a:prstGeom prst="frame">
            <a:avLst>
              <a:gd name="adj1" fmla="val 1"/>
            </a:avLst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L-Shape 22"/>
          <p:cNvSpPr/>
          <p:nvPr/>
        </p:nvSpPr>
        <p:spPr>
          <a:xfrm rot="10800000">
            <a:off x="2178017" y="2274606"/>
            <a:ext cx="1584031" cy="1870307"/>
          </a:xfrm>
          <a:prstGeom prst="corner">
            <a:avLst>
              <a:gd name="adj1" fmla="val 31940"/>
              <a:gd name="adj2" fmla="val 45216"/>
            </a:avLst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7681" y="1273106"/>
            <a:ext cx="4161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Go/No-go decision for ABCA7 KI</a:t>
            </a: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A725CD20-473E-1A49-BBFC-7C7790EA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29" y="-102339"/>
            <a:ext cx="10515600" cy="1325563"/>
          </a:xfrm>
        </p:spPr>
        <p:txBody>
          <a:bodyPr/>
          <a:lstStyle/>
          <a:p>
            <a:r>
              <a:rPr lang="en-US" dirty="0"/>
              <a:t>Aligning human and mouse transcriptomes</a:t>
            </a:r>
          </a:p>
        </p:txBody>
      </p:sp>
    </p:spTree>
    <p:extLst>
      <p:ext uri="{BB962C8B-B14F-4D97-AF65-F5344CB8AC3E}">
        <p14:creationId xmlns:p14="http://schemas.microsoft.com/office/powerpoint/2010/main" val="1828701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6D246AF-E035-418F-A19F-6CD36965B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975"/>
            <a:ext cx="12191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dirty="0">
                <a:latin typeface="+mj-lt"/>
                <a:ea typeface="ＭＳ Ｐゴシック" panose="020B0600070205080204" pitchFamily="34" charset="-128"/>
                <a:cs typeface="+mj-cs"/>
              </a:rPr>
              <a:t>Phenotyping of baseline strains (IU/JAX)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CCDA24-D3F9-49F6-87F9-03B5DE0E7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198" y="1099864"/>
            <a:ext cx="1624013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>
                <a:latin typeface="+mn-lt"/>
                <a:ea typeface="+mn-ea"/>
              </a:rPr>
              <a:t>Pathology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5B86A-2CF1-4488-8134-256C2B493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199" y="1665837"/>
            <a:ext cx="1624012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>
                <a:latin typeface="+mn-lt"/>
                <a:ea typeface="+mn-ea"/>
              </a:rPr>
              <a:t>Biochemistry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FE1C90-EEE9-4FA5-9100-14CDAD36D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196" y="2797808"/>
            <a:ext cx="1624013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>
                <a:latin typeface="+mn-lt"/>
                <a:ea typeface="+mn-ea"/>
              </a:rPr>
              <a:t>Network analysis (</a:t>
            </a:r>
            <a:r>
              <a:rPr lang="en-US" sz="2000" err="1">
                <a:latin typeface="+mn-lt"/>
                <a:ea typeface="+mn-ea"/>
              </a:rPr>
              <a:t>RNAseq</a:t>
            </a:r>
            <a:r>
              <a:rPr lang="en-US" sz="2000">
                <a:latin typeface="+mn-lt"/>
                <a:ea typeface="+mn-ea"/>
              </a:rPr>
              <a:t>)</a:t>
            </a:r>
          </a:p>
        </p:txBody>
      </p:sp>
      <p:sp>
        <p:nvSpPr>
          <p:cNvPr id="23" name="TextBox 62">
            <a:extLst>
              <a:ext uri="{FF2B5EF4-FFF2-40B4-BE49-F238E27FC236}">
                <a16:creationId xmlns:a16="http://schemas.microsoft.com/office/drawing/2014/main" id="{99EF9DC3-D12B-427C-9D61-D17751D054F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72150" y="1806576"/>
            <a:ext cx="633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8" name="TextBox 62">
            <a:extLst>
              <a:ext uri="{FF2B5EF4-FFF2-40B4-BE49-F238E27FC236}">
                <a16:creationId xmlns:a16="http://schemas.microsoft.com/office/drawing/2014/main" id="{D189330B-546F-4147-A267-17423CAF935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976971" y="1806576"/>
            <a:ext cx="633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6" name="Right Arrow 63">
            <a:extLst>
              <a:ext uri="{FF2B5EF4-FFF2-40B4-BE49-F238E27FC236}">
                <a16:creationId xmlns:a16="http://schemas.microsoft.com/office/drawing/2014/main" id="{6A304796-B5AD-4DA2-9D86-747559FCF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612" y="653874"/>
            <a:ext cx="8888506" cy="1195388"/>
          </a:xfrm>
          <a:prstGeom prst="rightArrow">
            <a:avLst>
              <a:gd name="adj1" fmla="val 50000"/>
              <a:gd name="adj2" fmla="val 49997"/>
            </a:avLst>
          </a:prstGeom>
          <a:gradFill rotWithShape="1">
            <a:gsLst>
              <a:gs pos="0">
                <a:srgbClr val="FFFFFF"/>
              </a:gs>
              <a:gs pos="19000">
                <a:srgbClr val="C0504D"/>
              </a:gs>
              <a:gs pos="100000">
                <a:srgbClr val="C0504D"/>
              </a:gs>
            </a:gsLst>
            <a:lin ang="0" scaled="1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TextBox 80">
            <a:extLst>
              <a:ext uri="{FF2B5EF4-FFF2-40B4-BE49-F238E27FC236}">
                <a16:creationId xmlns:a16="http://schemas.microsoft.com/office/drawing/2014/main" id="{B0639B6F-E0D1-4F4E-9DAC-DE198C3A7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3132" y="1063616"/>
            <a:ext cx="51732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TIMELINE PHENOTYPING PIPELINE (months)</a:t>
            </a:r>
          </a:p>
        </p:txBody>
      </p:sp>
      <p:sp>
        <p:nvSpPr>
          <p:cNvPr id="43" name="TextBox 62">
            <a:extLst>
              <a:ext uri="{FF2B5EF4-FFF2-40B4-BE49-F238E27FC236}">
                <a16:creationId xmlns:a16="http://schemas.microsoft.com/office/drawing/2014/main" id="{064E9BD6-B58F-F942-AE69-99279AA76C0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392774" y="1806576"/>
            <a:ext cx="565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TextBox 62">
            <a:extLst>
              <a:ext uri="{FF2B5EF4-FFF2-40B4-BE49-F238E27FC236}">
                <a16:creationId xmlns:a16="http://schemas.microsoft.com/office/drawing/2014/main" id="{D9AE33B8-99BE-7A40-8A9B-E2A7DCC1544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713568" y="1806576"/>
            <a:ext cx="565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5" name="TextBox 62">
            <a:extLst>
              <a:ext uri="{FF2B5EF4-FFF2-40B4-BE49-F238E27FC236}">
                <a16:creationId xmlns:a16="http://schemas.microsoft.com/office/drawing/2014/main" id="{DF93AC2B-AAF4-494D-A1F2-C37BCEB298D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964083" y="1806576"/>
            <a:ext cx="633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4831355-AABE-B945-9C1F-B0A5666A74CA}"/>
              </a:ext>
            </a:extLst>
          </p:cNvPr>
          <p:cNvCxnSpPr>
            <a:cxnSpLocks/>
          </p:cNvCxnSpPr>
          <p:nvPr/>
        </p:nvCxnSpPr>
        <p:spPr>
          <a:xfrm>
            <a:off x="3901452" y="1546416"/>
            <a:ext cx="0" cy="233835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628C72E-83A3-CB4E-929E-4B831400C80D}"/>
              </a:ext>
            </a:extLst>
          </p:cNvPr>
          <p:cNvCxnSpPr>
            <a:cxnSpLocks/>
          </p:cNvCxnSpPr>
          <p:nvPr/>
        </p:nvCxnSpPr>
        <p:spPr>
          <a:xfrm>
            <a:off x="2545161" y="1555853"/>
            <a:ext cx="0" cy="233835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29D5B3E-88D8-264E-8849-C7842AA4FA8A}"/>
              </a:ext>
            </a:extLst>
          </p:cNvPr>
          <p:cNvCxnSpPr>
            <a:cxnSpLocks/>
          </p:cNvCxnSpPr>
          <p:nvPr/>
        </p:nvCxnSpPr>
        <p:spPr>
          <a:xfrm>
            <a:off x="5256891" y="1572741"/>
            <a:ext cx="0" cy="233835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405DDC4-6395-3440-A2E9-56724A62BFAF}"/>
              </a:ext>
            </a:extLst>
          </p:cNvPr>
          <p:cNvCxnSpPr>
            <a:cxnSpLocks/>
          </p:cNvCxnSpPr>
          <p:nvPr/>
        </p:nvCxnSpPr>
        <p:spPr>
          <a:xfrm>
            <a:off x="6720807" y="1572741"/>
            <a:ext cx="0" cy="233835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78BA3CF-8B2F-F143-A3F3-5B647B5EDC46}"/>
              </a:ext>
            </a:extLst>
          </p:cNvPr>
          <p:cNvCxnSpPr>
            <a:cxnSpLocks/>
          </p:cNvCxnSpPr>
          <p:nvPr/>
        </p:nvCxnSpPr>
        <p:spPr>
          <a:xfrm>
            <a:off x="8211725" y="1572741"/>
            <a:ext cx="0" cy="233835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b6-mouse-md.png">
            <a:extLst>
              <a:ext uri="{FF2B5EF4-FFF2-40B4-BE49-F238E27FC236}">
                <a16:creationId xmlns:a16="http://schemas.microsoft.com/office/drawing/2014/main" id="{023F7C6C-04B2-426C-A2CE-06C0BD4A1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843" y="610322"/>
            <a:ext cx="1330801" cy="130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62">
            <a:extLst>
              <a:ext uri="{FF2B5EF4-FFF2-40B4-BE49-F238E27FC236}">
                <a16:creationId xmlns:a16="http://schemas.microsoft.com/office/drawing/2014/main" id="{346B89D1-7757-DE46-85B1-91BC796CA9F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73421" y="2250289"/>
            <a:ext cx="1901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B6J.5xFAD</a:t>
            </a:r>
          </a:p>
        </p:txBody>
      </p:sp>
      <p:sp>
        <p:nvSpPr>
          <p:cNvPr id="21" name="TextBox 62">
            <a:extLst>
              <a:ext uri="{FF2B5EF4-FFF2-40B4-BE49-F238E27FC236}">
                <a16:creationId xmlns:a16="http://schemas.microsoft.com/office/drawing/2014/main" id="{C06AC038-28DF-2346-BD3A-91A12D8ADEA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260566" y="2591506"/>
            <a:ext cx="11147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B6J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DD96ABF-0D05-C64B-AB0C-43B0FF85215C}"/>
              </a:ext>
            </a:extLst>
          </p:cNvPr>
          <p:cNvSpPr/>
          <p:nvPr/>
        </p:nvSpPr>
        <p:spPr>
          <a:xfrm>
            <a:off x="2504821" y="2697432"/>
            <a:ext cx="188259" cy="188259"/>
          </a:xfrm>
          <a:prstGeom prst="roundRect">
            <a:avLst/>
          </a:prstGeom>
          <a:solidFill>
            <a:srgbClr val="00B0F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D7A32A9-A86F-844D-979E-52A5B6BF91B7}"/>
              </a:ext>
            </a:extLst>
          </p:cNvPr>
          <p:cNvSpPr/>
          <p:nvPr/>
        </p:nvSpPr>
        <p:spPr>
          <a:xfrm>
            <a:off x="3825305" y="2697432"/>
            <a:ext cx="188259" cy="188259"/>
          </a:xfrm>
          <a:prstGeom prst="roundRect">
            <a:avLst/>
          </a:prstGeom>
          <a:solidFill>
            <a:srgbClr val="00B0F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5DD2295-BD0F-5B46-B19A-FD6067437B2F}"/>
              </a:ext>
            </a:extLst>
          </p:cNvPr>
          <p:cNvSpPr/>
          <p:nvPr/>
        </p:nvSpPr>
        <p:spPr>
          <a:xfrm>
            <a:off x="5145789" y="2697432"/>
            <a:ext cx="188259" cy="188259"/>
          </a:xfrm>
          <a:prstGeom prst="roundRect">
            <a:avLst/>
          </a:prstGeom>
          <a:solidFill>
            <a:srgbClr val="00B0F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BC9B72A-95EF-A24B-92C6-0C25D82439BF}"/>
              </a:ext>
            </a:extLst>
          </p:cNvPr>
          <p:cNvSpPr/>
          <p:nvPr/>
        </p:nvSpPr>
        <p:spPr>
          <a:xfrm>
            <a:off x="8117595" y="2697432"/>
            <a:ext cx="188259" cy="188259"/>
          </a:xfrm>
          <a:prstGeom prst="roundRect">
            <a:avLst/>
          </a:prstGeom>
          <a:solidFill>
            <a:srgbClr val="00B0F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5E01024D-17EE-BC48-8D5B-BD62BCB1C4B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73421" y="2918401"/>
            <a:ext cx="1901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B6J.</a:t>
            </a:r>
            <a:r>
              <a:rPr lang="en-US" altLang="en-US" sz="2000" b="1" i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APOE4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9CA8912-18A5-784F-BB90-785705C30EA3}"/>
              </a:ext>
            </a:extLst>
          </p:cNvPr>
          <p:cNvSpPr/>
          <p:nvPr/>
        </p:nvSpPr>
        <p:spPr>
          <a:xfrm>
            <a:off x="2504821" y="3024327"/>
            <a:ext cx="188259" cy="188259"/>
          </a:xfrm>
          <a:prstGeom prst="roundRect">
            <a:avLst/>
          </a:prstGeom>
          <a:solidFill>
            <a:srgbClr val="00B0F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5F284FD-67E8-2C4F-9A72-1B4AC9F3D8C0}"/>
              </a:ext>
            </a:extLst>
          </p:cNvPr>
          <p:cNvSpPr/>
          <p:nvPr/>
        </p:nvSpPr>
        <p:spPr>
          <a:xfrm>
            <a:off x="3825305" y="3024327"/>
            <a:ext cx="188259" cy="188259"/>
          </a:xfrm>
          <a:prstGeom prst="roundRect">
            <a:avLst/>
          </a:prstGeom>
          <a:solidFill>
            <a:srgbClr val="00B0F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F8006DA-C572-FF4B-872D-A0AC139B689F}"/>
              </a:ext>
            </a:extLst>
          </p:cNvPr>
          <p:cNvSpPr/>
          <p:nvPr/>
        </p:nvSpPr>
        <p:spPr>
          <a:xfrm>
            <a:off x="5145789" y="3024327"/>
            <a:ext cx="188259" cy="188259"/>
          </a:xfrm>
          <a:prstGeom prst="roundRect">
            <a:avLst/>
          </a:prstGeom>
          <a:solidFill>
            <a:srgbClr val="00B0F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B32085A-C7C4-3E48-A5DD-693A8B000722}"/>
              </a:ext>
            </a:extLst>
          </p:cNvPr>
          <p:cNvSpPr/>
          <p:nvPr/>
        </p:nvSpPr>
        <p:spPr>
          <a:xfrm>
            <a:off x="8117595" y="3024327"/>
            <a:ext cx="188259" cy="188259"/>
          </a:xfrm>
          <a:prstGeom prst="roundRect">
            <a:avLst/>
          </a:prstGeom>
          <a:solidFill>
            <a:srgbClr val="00B0F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62">
            <a:extLst>
              <a:ext uri="{FF2B5EF4-FFF2-40B4-BE49-F238E27FC236}">
                <a16:creationId xmlns:a16="http://schemas.microsoft.com/office/drawing/2014/main" id="{285A54BA-9202-1448-AABA-4E151CC2F13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79143" y="3448837"/>
            <a:ext cx="1996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B6J.</a:t>
            </a:r>
            <a:r>
              <a:rPr lang="en-US" altLang="en-US" sz="2000" b="1" i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APOE4.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Trem2*R47H</a:t>
            </a:r>
            <a:endParaRPr lang="en-US" altLang="en-US" sz="2000" b="1" i="1" baseline="300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8F990366-89C3-4949-88AB-E9DAE5E134CF}"/>
              </a:ext>
            </a:extLst>
          </p:cNvPr>
          <p:cNvSpPr/>
          <p:nvPr/>
        </p:nvSpPr>
        <p:spPr>
          <a:xfrm>
            <a:off x="2504821" y="3708651"/>
            <a:ext cx="188259" cy="188259"/>
          </a:xfrm>
          <a:prstGeom prst="roundRect">
            <a:avLst/>
          </a:prstGeom>
          <a:solidFill>
            <a:srgbClr val="00B0F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4AF8591-E70B-6445-9735-2537431B5906}"/>
              </a:ext>
            </a:extLst>
          </p:cNvPr>
          <p:cNvSpPr/>
          <p:nvPr/>
        </p:nvSpPr>
        <p:spPr>
          <a:xfrm>
            <a:off x="3825305" y="3708651"/>
            <a:ext cx="188259" cy="188259"/>
          </a:xfrm>
          <a:prstGeom prst="roundRect">
            <a:avLst/>
          </a:prstGeom>
          <a:solidFill>
            <a:srgbClr val="00B0F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08757CC-32A6-8244-BBA9-800974F77232}"/>
              </a:ext>
            </a:extLst>
          </p:cNvPr>
          <p:cNvSpPr/>
          <p:nvPr/>
        </p:nvSpPr>
        <p:spPr>
          <a:xfrm>
            <a:off x="5145789" y="3708651"/>
            <a:ext cx="188259" cy="188259"/>
          </a:xfrm>
          <a:prstGeom prst="roundRect">
            <a:avLst/>
          </a:prstGeom>
          <a:solidFill>
            <a:srgbClr val="00B0F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3C67D91-8A90-904C-8E77-E051A8DE3B9C}"/>
              </a:ext>
            </a:extLst>
          </p:cNvPr>
          <p:cNvSpPr/>
          <p:nvPr/>
        </p:nvSpPr>
        <p:spPr>
          <a:xfrm>
            <a:off x="8117595" y="3708651"/>
            <a:ext cx="188259" cy="188259"/>
          </a:xfrm>
          <a:prstGeom prst="roundRect">
            <a:avLst/>
          </a:prstGeom>
          <a:solidFill>
            <a:srgbClr val="00B0F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62">
            <a:extLst>
              <a:ext uri="{FF2B5EF4-FFF2-40B4-BE49-F238E27FC236}">
                <a16:creationId xmlns:a16="http://schemas.microsoft.com/office/drawing/2014/main" id="{6D07CF11-9B20-B441-8897-5B458D1B232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3262" y="3253069"/>
            <a:ext cx="23320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B6J.</a:t>
            </a:r>
            <a:r>
              <a:rPr lang="en-US" altLang="en-US" sz="2000" b="1" i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Trem2*R47H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C763484-526D-4445-97BE-172F592AE593}"/>
              </a:ext>
            </a:extLst>
          </p:cNvPr>
          <p:cNvSpPr/>
          <p:nvPr/>
        </p:nvSpPr>
        <p:spPr>
          <a:xfrm>
            <a:off x="2504821" y="3358995"/>
            <a:ext cx="188259" cy="188259"/>
          </a:xfrm>
          <a:prstGeom prst="roundRect">
            <a:avLst/>
          </a:prstGeom>
          <a:solidFill>
            <a:srgbClr val="00B0F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EF87941D-C6BF-394F-9FEF-BDE2E27E91B5}"/>
              </a:ext>
            </a:extLst>
          </p:cNvPr>
          <p:cNvSpPr/>
          <p:nvPr/>
        </p:nvSpPr>
        <p:spPr>
          <a:xfrm>
            <a:off x="3825305" y="3358995"/>
            <a:ext cx="188259" cy="188259"/>
          </a:xfrm>
          <a:prstGeom prst="roundRect">
            <a:avLst/>
          </a:prstGeom>
          <a:solidFill>
            <a:srgbClr val="00B0F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0CB22707-6F72-4F4A-AC17-20D9D54C2807}"/>
              </a:ext>
            </a:extLst>
          </p:cNvPr>
          <p:cNvSpPr/>
          <p:nvPr/>
        </p:nvSpPr>
        <p:spPr>
          <a:xfrm>
            <a:off x="5145789" y="3358995"/>
            <a:ext cx="188259" cy="188259"/>
          </a:xfrm>
          <a:prstGeom prst="roundRect">
            <a:avLst/>
          </a:prstGeom>
          <a:solidFill>
            <a:srgbClr val="00B0F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9719A5A8-8A03-A143-8C9C-0C8CC9E492F7}"/>
              </a:ext>
            </a:extLst>
          </p:cNvPr>
          <p:cNvSpPr/>
          <p:nvPr/>
        </p:nvSpPr>
        <p:spPr>
          <a:xfrm>
            <a:off x="8117595" y="3358995"/>
            <a:ext cx="188259" cy="188259"/>
          </a:xfrm>
          <a:prstGeom prst="roundRect">
            <a:avLst/>
          </a:prstGeom>
          <a:solidFill>
            <a:srgbClr val="00B0F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BB1DF7-716B-A14F-B8D0-E56DC966A121}"/>
              </a:ext>
            </a:extLst>
          </p:cNvPr>
          <p:cNvGrpSpPr/>
          <p:nvPr/>
        </p:nvGrpSpPr>
        <p:grpSpPr>
          <a:xfrm>
            <a:off x="43262" y="4180207"/>
            <a:ext cx="8239658" cy="707886"/>
            <a:chOff x="43262" y="5036744"/>
            <a:chExt cx="8239658" cy="707886"/>
          </a:xfrm>
        </p:grpSpPr>
        <p:sp>
          <p:nvSpPr>
            <p:cNvPr id="53" name="TextBox 62">
              <a:extLst>
                <a:ext uri="{FF2B5EF4-FFF2-40B4-BE49-F238E27FC236}">
                  <a16:creationId xmlns:a16="http://schemas.microsoft.com/office/drawing/2014/main" id="{16C0F695-D3BE-E949-88E3-966C14A591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43262" y="5036744"/>
              <a:ext cx="233206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B6J.</a:t>
              </a:r>
              <a:r>
                <a:rPr lang="en-US" altLang="en-US" sz="2000" b="1" i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APOE4.</a:t>
              </a:r>
            </a:p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2000" b="1" i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Trem2*R47H.hA</a:t>
              </a:r>
              <a:r>
                <a:rPr lang="en-US" altLang="en-US" sz="2000" b="1" i="1">
                  <a:solidFill>
                    <a:srgbClr val="00B050"/>
                  </a:solidFill>
                  <a:latin typeface="Symbol" pitchFamily="2" charset="2"/>
                  <a:cs typeface="Arial" panose="020B0604020202020204" pitchFamily="34" charset="0"/>
                </a:rPr>
                <a:t>b</a:t>
              </a:r>
              <a:endParaRPr lang="en-US" altLang="en-US" sz="2000" b="1" i="1" baseline="30000">
                <a:solidFill>
                  <a:srgbClr val="00B050"/>
                </a:solidFill>
                <a:latin typeface="Symbol" pitchFamily="2" charset="2"/>
                <a:cs typeface="Arial" panose="020B0604020202020204" pitchFamily="34" charset="0"/>
              </a:endParaRP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9ABD3472-1B95-6A4B-8A25-4F7E0B3655FB}"/>
                </a:ext>
              </a:extLst>
            </p:cNvPr>
            <p:cNvSpPr/>
            <p:nvPr/>
          </p:nvSpPr>
          <p:spPr>
            <a:xfrm>
              <a:off x="2481887" y="5296558"/>
              <a:ext cx="188259" cy="188259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D9A077CC-13FD-A948-9183-8B2C4E58541A}"/>
                </a:ext>
              </a:extLst>
            </p:cNvPr>
            <p:cNvSpPr/>
            <p:nvPr/>
          </p:nvSpPr>
          <p:spPr>
            <a:xfrm>
              <a:off x="6671676" y="5296558"/>
              <a:ext cx="188259" cy="188259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5C9B3F65-CD32-7A45-B27D-C3AB9A318068}"/>
                </a:ext>
              </a:extLst>
            </p:cNvPr>
            <p:cNvSpPr/>
            <p:nvPr/>
          </p:nvSpPr>
          <p:spPr>
            <a:xfrm>
              <a:off x="5122855" y="5296558"/>
              <a:ext cx="188259" cy="188259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ABE3B6B8-A4D4-4941-96CE-A174BBEA3533}"/>
                </a:ext>
              </a:extLst>
            </p:cNvPr>
            <p:cNvSpPr/>
            <p:nvPr/>
          </p:nvSpPr>
          <p:spPr>
            <a:xfrm>
              <a:off x="8094661" y="5296558"/>
              <a:ext cx="188259" cy="188259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5F34B502-9072-CB48-BBAE-119C6F49D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197" y="2228233"/>
            <a:ext cx="1624013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>
                <a:latin typeface="+mn-lt"/>
                <a:ea typeface="+mn-ea"/>
              </a:rPr>
              <a:t>PET/MRI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105FC1-BE38-784C-AE6E-CC1E3F380AAC}"/>
              </a:ext>
            </a:extLst>
          </p:cNvPr>
          <p:cNvSpPr txBox="1"/>
          <p:nvPr/>
        </p:nvSpPr>
        <p:spPr>
          <a:xfrm>
            <a:off x="8094661" y="3956084"/>
            <a:ext cx="263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*no PET/MR at 24 months</a:t>
            </a:r>
          </a:p>
        </p:txBody>
      </p:sp>
      <p:sp>
        <p:nvSpPr>
          <p:cNvPr id="59" name="TextBox 62">
            <a:extLst>
              <a:ext uri="{FF2B5EF4-FFF2-40B4-BE49-F238E27FC236}">
                <a16:creationId xmlns:a16="http://schemas.microsoft.com/office/drawing/2014/main" id="{C209D15D-D12D-7B48-AF61-6012BFC5A82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023793" y="1806982"/>
            <a:ext cx="565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5120EF2-61CB-B64F-9ADF-68CEEC84D355}"/>
              </a:ext>
            </a:extLst>
          </p:cNvPr>
          <p:cNvCxnSpPr>
            <a:cxnSpLocks/>
          </p:cNvCxnSpPr>
          <p:nvPr/>
        </p:nvCxnSpPr>
        <p:spPr>
          <a:xfrm>
            <a:off x="3211677" y="1546822"/>
            <a:ext cx="0" cy="233835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233EDA15-AF80-8846-ABEA-8C6E324E6F02}"/>
              </a:ext>
            </a:extLst>
          </p:cNvPr>
          <p:cNvSpPr/>
          <p:nvPr/>
        </p:nvSpPr>
        <p:spPr>
          <a:xfrm>
            <a:off x="2496011" y="2365288"/>
            <a:ext cx="188259" cy="18825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5CE49AC6-FAA0-D349-B3E5-EF402EEAF3CF}"/>
              </a:ext>
            </a:extLst>
          </p:cNvPr>
          <p:cNvSpPr/>
          <p:nvPr/>
        </p:nvSpPr>
        <p:spPr>
          <a:xfrm>
            <a:off x="3110441" y="2365288"/>
            <a:ext cx="188259" cy="18825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0FCF5281-D003-A248-8C14-C2C22E883B04}"/>
              </a:ext>
            </a:extLst>
          </p:cNvPr>
          <p:cNvSpPr/>
          <p:nvPr/>
        </p:nvSpPr>
        <p:spPr>
          <a:xfrm>
            <a:off x="5136979" y="2365288"/>
            <a:ext cx="188259" cy="18825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C0CB695-8E6D-4745-A5D5-A1D0463C3B1E}"/>
              </a:ext>
            </a:extLst>
          </p:cNvPr>
          <p:cNvGrpSpPr/>
          <p:nvPr/>
        </p:nvGrpSpPr>
        <p:grpSpPr>
          <a:xfrm>
            <a:off x="43262" y="4968444"/>
            <a:ext cx="8239658" cy="1015663"/>
            <a:chOff x="43262" y="4886274"/>
            <a:chExt cx="8239658" cy="1015663"/>
          </a:xfrm>
        </p:grpSpPr>
        <p:sp>
          <p:nvSpPr>
            <p:cNvPr id="65" name="TextBox 62">
              <a:extLst>
                <a:ext uri="{FF2B5EF4-FFF2-40B4-BE49-F238E27FC236}">
                  <a16:creationId xmlns:a16="http://schemas.microsoft.com/office/drawing/2014/main" id="{9D52E6B5-84F1-2F46-86D4-AE1947EEF3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43262" y="4886274"/>
              <a:ext cx="233206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B6J.</a:t>
              </a:r>
              <a:r>
                <a:rPr lang="en-US" altLang="en-US" sz="2000" b="1" i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APOE4.</a:t>
              </a:r>
            </a:p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2000" b="1" i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Trem2*R47H. </a:t>
              </a:r>
              <a:r>
                <a:rPr lang="en-US" altLang="en-US" sz="2000" b="1" i="1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</a:t>
              </a:r>
              <a:r>
                <a:rPr lang="en-US" altLang="en-US" sz="2000" b="1" i="1" err="1">
                  <a:solidFill>
                    <a:srgbClr val="00B050"/>
                  </a:solidFill>
                  <a:latin typeface="Symbol" pitchFamily="2" charset="2"/>
                  <a:cs typeface="Arial" panose="020B0604020202020204" pitchFamily="34" charset="0"/>
                </a:rPr>
                <a:t>b</a:t>
              </a:r>
              <a:r>
                <a:rPr lang="en-US" altLang="en-US" sz="2000" b="1" i="1">
                  <a:solidFill>
                    <a:srgbClr val="00B050"/>
                  </a:solidFill>
                  <a:latin typeface="Symbol" pitchFamily="2" charset="2"/>
                  <a:cs typeface="Arial" panose="020B0604020202020204" pitchFamily="34" charset="0"/>
                </a:rPr>
                <a:t> </a:t>
              </a:r>
              <a:r>
                <a:rPr lang="en-US" altLang="en-US" sz="2000" b="1" i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.ABCA7*A1527G</a:t>
              </a:r>
              <a:endParaRPr lang="en-US" altLang="en-US" sz="2000" b="1" i="1" baseline="30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A5AAC176-E1EB-9849-8292-201B451678A3}"/>
                </a:ext>
              </a:extLst>
            </p:cNvPr>
            <p:cNvSpPr/>
            <p:nvPr/>
          </p:nvSpPr>
          <p:spPr>
            <a:xfrm>
              <a:off x="2481887" y="5296558"/>
              <a:ext cx="188259" cy="188259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6CDA301E-EDE2-2D4F-B327-E07282CE90E6}"/>
                </a:ext>
              </a:extLst>
            </p:cNvPr>
            <p:cNvSpPr/>
            <p:nvPr/>
          </p:nvSpPr>
          <p:spPr>
            <a:xfrm>
              <a:off x="6671676" y="5296558"/>
              <a:ext cx="188259" cy="188259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B5C57C92-B8D8-0E48-880F-9BE44DC538AB}"/>
                </a:ext>
              </a:extLst>
            </p:cNvPr>
            <p:cNvSpPr/>
            <p:nvPr/>
          </p:nvSpPr>
          <p:spPr>
            <a:xfrm>
              <a:off x="5122855" y="5296558"/>
              <a:ext cx="188259" cy="188259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6EA231F3-F916-DA40-A59C-F02860A420AE}"/>
                </a:ext>
              </a:extLst>
            </p:cNvPr>
            <p:cNvSpPr/>
            <p:nvPr/>
          </p:nvSpPr>
          <p:spPr>
            <a:xfrm>
              <a:off x="8094661" y="5296558"/>
              <a:ext cx="188259" cy="188259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CCEBB09-2582-A149-86B3-7A7E79B0CD6C}"/>
              </a:ext>
            </a:extLst>
          </p:cNvPr>
          <p:cNvSpPr/>
          <p:nvPr/>
        </p:nvSpPr>
        <p:spPr>
          <a:xfrm>
            <a:off x="9252456" y="5416501"/>
            <a:ext cx="188259" cy="188259"/>
          </a:xfrm>
          <a:prstGeom prst="roundRect">
            <a:avLst/>
          </a:prstGeom>
          <a:solidFill>
            <a:srgbClr val="00B0F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04BBEE4-D09C-9E4D-995B-374E71384689}"/>
              </a:ext>
            </a:extLst>
          </p:cNvPr>
          <p:cNvSpPr txBox="1"/>
          <p:nvPr/>
        </p:nvSpPr>
        <p:spPr>
          <a:xfrm>
            <a:off x="9512056" y="5331353"/>
            <a:ext cx="2452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Phenotyping in progress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B3D76177-678A-C14F-B097-685D360F1D59}"/>
              </a:ext>
            </a:extLst>
          </p:cNvPr>
          <p:cNvSpPr/>
          <p:nvPr/>
        </p:nvSpPr>
        <p:spPr>
          <a:xfrm>
            <a:off x="9252455" y="5032067"/>
            <a:ext cx="188259" cy="18825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9D1D31D-9B59-6545-A500-D4D9DBCE9228}"/>
              </a:ext>
            </a:extLst>
          </p:cNvPr>
          <p:cNvSpPr txBox="1"/>
          <p:nvPr/>
        </p:nvSpPr>
        <p:spPr>
          <a:xfrm>
            <a:off x="9512056" y="4956546"/>
            <a:ext cx="259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Phenotyping almost done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AB038A5-091E-BF40-89D3-21C5DB33A79C}"/>
              </a:ext>
            </a:extLst>
          </p:cNvPr>
          <p:cNvSpPr txBox="1"/>
          <p:nvPr/>
        </p:nvSpPr>
        <p:spPr>
          <a:xfrm>
            <a:off x="9512056" y="5712838"/>
            <a:ext cx="2611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Cohorts being established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C7BFE53B-5ACC-8F48-B35C-00C5CD048582}"/>
              </a:ext>
            </a:extLst>
          </p:cNvPr>
          <p:cNvSpPr/>
          <p:nvPr/>
        </p:nvSpPr>
        <p:spPr>
          <a:xfrm>
            <a:off x="9252456" y="5800935"/>
            <a:ext cx="188259" cy="188259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13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5444" y="274639"/>
            <a:ext cx="7885057" cy="915151"/>
          </a:xfrm>
        </p:spPr>
        <p:txBody>
          <a:bodyPr/>
          <a:lstStyle/>
          <a:p>
            <a:r>
              <a:rPr lang="en-US"/>
              <a:t>Genetic context matters!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Almost all work to date has been performed on a single genetic background: C57BL/6J (B6)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9941" y="2847062"/>
            <a:ext cx="3022380" cy="2620624"/>
          </a:xfrm>
          <a:prstGeom prst="rect">
            <a:avLst/>
          </a:prstGeom>
          <a:ln>
            <a:solidFill>
              <a:srgbClr val="BFBFBF"/>
            </a:solidFill>
          </a:ln>
        </p:spPr>
      </p:pic>
    </p:spTree>
    <p:extLst>
      <p:ext uri="{BB962C8B-B14F-4D97-AF65-F5344CB8AC3E}">
        <p14:creationId xmlns:p14="http://schemas.microsoft.com/office/powerpoint/2010/main" val="28287282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88" t="1167" r="546"/>
          <a:stretch/>
        </p:blipFill>
        <p:spPr bwMode="auto">
          <a:xfrm>
            <a:off x="2467096" y="2216697"/>
            <a:ext cx="5784182" cy="427020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890" y="-79154"/>
            <a:ext cx="11694695" cy="1143000"/>
          </a:xfrm>
        </p:spPr>
        <p:txBody>
          <a:bodyPr>
            <a:normAutofit fontScale="90000"/>
          </a:bodyPr>
          <a:lstStyle/>
          <a:p>
            <a:r>
              <a:rPr lang="en-US"/>
              <a:t>A genetically diverse inbred strain panel for modeling AD</a:t>
            </a:r>
          </a:p>
        </p:txBody>
      </p:sp>
      <p:pic>
        <p:nvPicPr>
          <p:cNvPr id="5" name="Picture 4" descr="Screen Shot 2015-07-15 at 11.29.37 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104" y="1421819"/>
            <a:ext cx="3031191" cy="2314104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 rot="1821713">
            <a:off x="2459841" y="3437147"/>
            <a:ext cx="981364" cy="476744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95753" y="3879566"/>
            <a:ext cx="2133600" cy="147732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APP/PS1 </a:t>
            </a:r>
            <a:r>
              <a:rPr lang="en-US"/>
              <a:t>transgenes backcrossed at least 7 generations to genetically diverse inbred mouse strains</a:t>
            </a:r>
          </a:p>
        </p:txBody>
      </p:sp>
      <p:pic>
        <p:nvPicPr>
          <p:cNvPr id="8194" name="Picture 2" descr="Image result for Kristen onos">
            <a:extLst>
              <a:ext uri="{FF2B5EF4-FFF2-40B4-BE49-F238E27FC236}">
                <a16:creationId xmlns:a16="http://schemas.microsoft.com/office/drawing/2014/main" id="{DB38D770-DC05-2C43-BDFF-3D06A7833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3" y="848769"/>
            <a:ext cx="1537079" cy="153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F9E2CE-0ED5-024F-80F9-9755F1ABD7DE}"/>
              </a:ext>
            </a:extLst>
          </p:cNvPr>
          <p:cNvSpPr txBox="1"/>
          <p:nvPr/>
        </p:nvSpPr>
        <p:spPr>
          <a:xfrm>
            <a:off x="867897" y="2394205"/>
            <a:ext cx="1371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Kristen </a:t>
            </a:r>
            <a:r>
              <a:rPr lang="en-US" dirty="0" err="1"/>
              <a:t>Onos</a:t>
            </a:r>
            <a:endParaRPr lang="en-US" dirty="0"/>
          </a:p>
        </p:txBody>
      </p:sp>
      <p:pic>
        <p:nvPicPr>
          <p:cNvPr id="8196" name="Picture 4" descr="Image result for Stanley Yang jax">
            <a:extLst>
              <a:ext uri="{FF2B5EF4-FFF2-40B4-BE49-F238E27FC236}">
                <a16:creationId xmlns:a16="http://schemas.microsoft.com/office/drawing/2014/main" id="{C990A010-E9EC-5748-AE0A-D3CEBB173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46" y="2763537"/>
            <a:ext cx="1488436" cy="198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38A69D-50AD-EA45-9B9B-78BE666EDB2A}"/>
              </a:ext>
            </a:extLst>
          </p:cNvPr>
          <p:cNvSpPr txBox="1"/>
          <p:nvPr/>
        </p:nvSpPr>
        <p:spPr>
          <a:xfrm>
            <a:off x="843739" y="4750676"/>
            <a:ext cx="13594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Hongtian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Stanley Yang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191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5444" y="274639"/>
            <a:ext cx="7885057" cy="915151"/>
          </a:xfrm>
        </p:spPr>
        <p:txBody>
          <a:bodyPr/>
          <a:lstStyle/>
          <a:p>
            <a:r>
              <a:rPr lang="en-US" dirty="0"/>
              <a:t>Genetic context matters!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7401"/>
            <a:ext cx="10515600" cy="4351338"/>
          </a:xfrm>
        </p:spPr>
        <p:txBody>
          <a:bodyPr/>
          <a:lstStyle/>
          <a:p>
            <a:r>
              <a:rPr lang="en-US" dirty="0"/>
              <a:t>Don</a:t>
            </a:r>
            <a:r>
              <a:rPr lang="fr-FR" dirty="0"/>
              <a:t>’</a:t>
            </a:r>
            <a:r>
              <a:rPr lang="en-US" dirty="0"/>
              <a:t>t say something doesn’t happen in mice unless you have tested it on a variety of genetic backgrounds!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EA0C16-47A1-2740-B1AB-86E845A37D24}"/>
              </a:ext>
            </a:extLst>
          </p:cNvPr>
          <p:cNvGrpSpPr/>
          <p:nvPr/>
        </p:nvGrpSpPr>
        <p:grpSpPr>
          <a:xfrm>
            <a:off x="1512957" y="2971339"/>
            <a:ext cx="9957272" cy="2247857"/>
            <a:chOff x="1644446" y="2792664"/>
            <a:chExt cx="7776592" cy="175556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B1CADCE-26EE-8C41-A39D-9A08A8847122}"/>
                </a:ext>
              </a:extLst>
            </p:cNvPr>
            <p:cNvSpPr txBox="1"/>
            <p:nvPr/>
          </p:nvSpPr>
          <p:spPr>
            <a:xfrm>
              <a:off x="1708500" y="4086567"/>
              <a:ext cx="1359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PWK/PhJ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52D8AF-D657-1345-9E87-160D3E4B55E6}"/>
                </a:ext>
              </a:extLst>
            </p:cNvPr>
            <p:cNvSpPr txBox="1"/>
            <p:nvPr/>
          </p:nvSpPr>
          <p:spPr>
            <a:xfrm>
              <a:off x="4365638" y="4081853"/>
              <a:ext cx="1242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WSB/EiJ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A850B2-650F-4343-A02F-C9245F0F98B7}"/>
                </a:ext>
              </a:extLst>
            </p:cNvPr>
            <p:cNvSpPr txBox="1"/>
            <p:nvPr/>
          </p:nvSpPr>
          <p:spPr>
            <a:xfrm>
              <a:off x="7281290" y="4081853"/>
              <a:ext cx="12729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CAST/EiJ</a:t>
              </a:r>
            </a:p>
          </p:txBody>
        </p:sp>
        <p:pic>
          <p:nvPicPr>
            <p:cNvPr id="10" name="Picture 9" descr="C:\Users\sjr\AppData\Local\Microsoft\Windows\Temporary Internet Files\Content.Outlook\6LOJ68HR\003715_MG_0171_1.jpg">
              <a:extLst>
                <a:ext uri="{FF2B5EF4-FFF2-40B4-BE49-F238E27FC236}">
                  <a16:creationId xmlns:a16="http://schemas.microsoft.com/office/drawing/2014/main" id="{1154FCEA-C45A-7549-9C26-1D06C83422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23" r="13903"/>
            <a:stretch/>
          </p:blipFill>
          <p:spPr bwMode="auto">
            <a:xfrm>
              <a:off x="1644446" y="2792664"/>
              <a:ext cx="1641995" cy="130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https://www.jax.org/%7E/media/JaxWeb/images/jax-mice-and-services/mice/datasheets/000928">
              <a:extLst>
                <a:ext uri="{FF2B5EF4-FFF2-40B4-BE49-F238E27FC236}">
                  <a16:creationId xmlns:a16="http://schemas.microsoft.com/office/drawing/2014/main" id="{D5AA9350-9135-254E-8740-5EBA3E6F2B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4" b="14256"/>
            <a:stretch/>
          </p:blipFill>
          <p:spPr bwMode="auto">
            <a:xfrm>
              <a:off x="7425948" y="2841061"/>
              <a:ext cx="1995090" cy="884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https://www.jax.org/%7E/media/JaxWeb/images/jax-mice-and-services/mice/datasheets/001145">
              <a:extLst>
                <a:ext uri="{FF2B5EF4-FFF2-40B4-BE49-F238E27FC236}">
                  <a16:creationId xmlns:a16="http://schemas.microsoft.com/office/drawing/2014/main" id="{5EDA2A2C-2C7F-2644-B51B-A1EF0A0782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63" r="8552" b="13683"/>
            <a:stretch/>
          </p:blipFill>
          <p:spPr bwMode="auto">
            <a:xfrm flipH="1">
              <a:off x="4375597" y="2876177"/>
              <a:ext cx="2356407" cy="913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7A256A3-19E7-1D41-B78F-DEF9462F56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9426" y="5237803"/>
            <a:ext cx="3016594" cy="15022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08E188-7808-6B47-A9DA-2A91751E03B3}"/>
              </a:ext>
            </a:extLst>
          </p:cNvPr>
          <p:cNvSpPr txBox="1"/>
          <p:nvPr/>
        </p:nvSpPr>
        <p:spPr>
          <a:xfrm>
            <a:off x="5237130" y="6396335"/>
            <a:ext cx="1353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C57BL/6J</a:t>
            </a:r>
          </a:p>
        </p:txBody>
      </p:sp>
    </p:spTree>
    <p:extLst>
      <p:ext uri="{BB962C8B-B14F-4D97-AF65-F5344CB8AC3E}">
        <p14:creationId xmlns:p14="http://schemas.microsoft.com/office/powerpoint/2010/main" val="23845028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6D563D8-D868-604F-86D7-9A1FEBE9A6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30" r="19931" b="8818"/>
          <a:stretch/>
        </p:blipFill>
        <p:spPr>
          <a:xfrm>
            <a:off x="2468704" y="911138"/>
            <a:ext cx="7849484" cy="1211951"/>
          </a:xfrm>
          <a:prstGeom prst="rect">
            <a:avLst/>
          </a:prstGeom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1ECD9264-D04B-1A40-82F6-7B509C85C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975"/>
            <a:ext cx="12191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3600" dirty="0">
                <a:latin typeface="+mj-lt"/>
                <a:cs typeface="Arial" panose="020B0604020202020204" pitchFamily="34" charset="0"/>
              </a:rPr>
              <a:t>Genetic context is a key consideration for modeling LOAD</a:t>
            </a:r>
            <a:endParaRPr lang="en-US" altLang="en-US" sz="3600" dirty="0">
              <a:latin typeface="+mj-lt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F245085-BB93-3649-860E-466E57847713}"/>
              </a:ext>
            </a:extLst>
          </p:cNvPr>
          <p:cNvGrpSpPr/>
          <p:nvPr/>
        </p:nvGrpSpPr>
        <p:grpSpPr>
          <a:xfrm>
            <a:off x="2875372" y="2320452"/>
            <a:ext cx="6825507" cy="4020004"/>
            <a:chOff x="279318" y="2489430"/>
            <a:chExt cx="6825507" cy="402000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D114756-1E9A-5942-8509-270B403E5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337194" y="2641954"/>
              <a:ext cx="3337498" cy="3337498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9EC5A25-EFC7-EE4C-8634-FA5A38688053}"/>
                </a:ext>
              </a:extLst>
            </p:cNvPr>
            <p:cNvGrpSpPr/>
            <p:nvPr/>
          </p:nvGrpSpPr>
          <p:grpSpPr>
            <a:xfrm>
              <a:off x="279318" y="2489430"/>
              <a:ext cx="6825507" cy="4020004"/>
              <a:chOff x="279318" y="2489430"/>
              <a:chExt cx="6825507" cy="402000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18598A5-C174-1142-85A5-DE84161EB5A1}"/>
                  </a:ext>
                </a:extLst>
              </p:cNvPr>
              <p:cNvGrpSpPr/>
              <p:nvPr/>
            </p:nvGrpSpPr>
            <p:grpSpPr>
              <a:xfrm>
                <a:off x="279318" y="5929445"/>
                <a:ext cx="5892231" cy="579989"/>
                <a:chOff x="7557355" y="5632406"/>
                <a:chExt cx="3752119" cy="369332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2E8C26C-2116-3A47-A50C-DB3F3AA85CCE}"/>
                    </a:ext>
                  </a:extLst>
                </p:cNvPr>
                <p:cNvSpPr txBox="1"/>
                <p:nvPr/>
              </p:nvSpPr>
              <p:spPr>
                <a:xfrm>
                  <a:off x="9740518" y="5632406"/>
                  <a:ext cx="15689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WSB. </a:t>
                  </a:r>
                  <a:r>
                    <a:rPr lang="en-US" b="1" i="1" dirty="0"/>
                    <a:t>APP/PS1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75F9CAF-8996-A441-91D3-F78FE675E427}"/>
                    </a:ext>
                  </a:extLst>
                </p:cNvPr>
                <p:cNvSpPr txBox="1"/>
                <p:nvPr/>
              </p:nvSpPr>
              <p:spPr>
                <a:xfrm>
                  <a:off x="7557355" y="5632406"/>
                  <a:ext cx="13681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B6. </a:t>
                  </a:r>
                  <a:r>
                    <a:rPr lang="en-US" b="1" i="1" dirty="0"/>
                    <a:t>APP/PS1</a:t>
                  </a:r>
                </a:p>
              </p:txBody>
            </p:sp>
          </p:grpSp>
          <p:pic>
            <p:nvPicPr>
              <p:cNvPr id="1026" name="Picture 2" descr="https://journals.plos.org/plosgenetics/article/figure/image?size=large&amp;id=10.1371/journal.pgen.1008155.g004">
                <a:extLst>
                  <a:ext uri="{FF2B5EF4-FFF2-40B4-BE49-F238E27FC236}">
                    <a16:creationId xmlns:a16="http://schemas.microsoft.com/office/drawing/2014/main" id="{6B7359F6-06D4-1845-820B-257B159B46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687" t="51338" b="24496"/>
              <a:stretch/>
            </p:blipFill>
            <p:spPr bwMode="auto">
              <a:xfrm>
                <a:off x="3732286" y="2489430"/>
                <a:ext cx="3372539" cy="3537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1600158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2" t="16635" r="23078" b="21220"/>
          <a:stretch/>
        </p:blipFill>
        <p:spPr>
          <a:xfrm>
            <a:off x="5400843" y="3545708"/>
            <a:ext cx="3573165" cy="23267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8715" y="2529175"/>
            <a:ext cx="871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2C2A29"/>
                </a:solidFill>
              </a:rPr>
              <a:t>Diet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32173" y="2103624"/>
            <a:ext cx="1840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2C2A29"/>
                </a:solidFill>
              </a:rPr>
              <a:t>Education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83168" y="1811236"/>
            <a:ext cx="284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2C2A29"/>
                </a:solidFill>
              </a:rPr>
              <a:t>Physical Activity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53689" y="2807452"/>
            <a:ext cx="1609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2C2A29"/>
                </a:solidFill>
              </a:rPr>
              <a:t>Smoking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69603" y="3295735"/>
            <a:ext cx="2369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2C2A29"/>
                </a:solidFill>
              </a:rPr>
              <a:t>Brain injuries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944388" y="3104940"/>
            <a:ext cx="1118002" cy="895883"/>
          </a:xfrm>
          <a:prstGeom prst="straightConnector1">
            <a:avLst/>
          </a:prstGeom>
          <a:ln w="28575" cmpd="sng">
            <a:solidFill>
              <a:schemeClr val="tx1">
                <a:lumMod val="90000"/>
                <a:lumOff val="1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902331" y="2437530"/>
            <a:ext cx="371727" cy="1563293"/>
          </a:xfrm>
          <a:prstGeom prst="straightConnector1">
            <a:avLst/>
          </a:prstGeom>
          <a:ln w="28575" cmpd="sng">
            <a:solidFill>
              <a:schemeClr val="tx1">
                <a:lumMod val="90000"/>
                <a:lumOff val="1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528057" y="2496734"/>
            <a:ext cx="869794" cy="1405311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866725" y="3270864"/>
            <a:ext cx="986965" cy="729959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538748" y="3698401"/>
            <a:ext cx="1523642" cy="432082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071958" y="5812605"/>
            <a:ext cx="163160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Genetics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7853689" y="4741334"/>
            <a:ext cx="675364" cy="1131142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274057" y="4893734"/>
            <a:ext cx="2254996" cy="978742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885524" y="274638"/>
            <a:ext cx="946497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Late onset Alzheimer’s disease is complex: genetics may not be enough</a:t>
            </a:r>
          </a:p>
        </p:txBody>
      </p:sp>
    </p:spTree>
    <p:extLst>
      <p:ext uri="{BB962C8B-B14F-4D97-AF65-F5344CB8AC3E}">
        <p14:creationId xmlns:p14="http://schemas.microsoft.com/office/powerpoint/2010/main" val="4230594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773" y="144393"/>
            <a:ext cx="11280808" cy="1077982"/>
          </a:xfrm>
        </p:spPr>
        <p:txBody>
          <a:bodyPr/>
          <a:lstStyle/>
          <a:p>
            <a:r>
              <a:rPr lang="en-US" sz="3200" dirty="0"/>
              <a:t>Diet-related factors and physical inactivity are associated with increased risk for AD</a:t>
            </a:r>
          </a:p>
        </p:txBody>
      </p:sp>
      <p:pic>
        <p:nvPicPr>
          <p:cNvPr id="5" name="Picture 4" descr="Risk factors for AD US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665" y="1596472"/>
            <a:ext cx="7587964" cy="3460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780" y="5160211"/>
            <a:ext cx="3372850" cy="3876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4908" y="1240324"/>
            <a:ext cx="27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Population-attributable risk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465443" y="2534169"/>
            <a:ext cx="7075514" cy="1106196"/>
            <a:chOff x="941443" y="2534169"/>
            <a:chExt cx="7075514" cy="1106196"/>
          </a:xfrm>
        </p:grpSpPr>
        <p:sp>
          <p:nvSpPr>
            <p:cNvPr id="12" name="Rectangle 11"/>
            <p:cNvSpPr/>
            <p:nvPr/>
          </p:nvSpPr>
          <p:spPr>
            <a:xfrm>
              <a:off x="941443" y="2534169"/>
              <a:ext cx="7075514" cy="1106196"/>
            </a:xfrm>
            <a:prstGeom prst="rect">
              <a:avLst/>
            </a:prstGeom>
            <a:noFill/>
            <a:ln w="38100" cmpd="sng">
              <a:solidFill>
                <a:srgbClr val="374D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767259" y="2753895"/>
              <a:ext cx="9382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Diet/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Exercise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127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5444" y="127590"/>
            <a:ext cx="7885057" cy="1143000"/>
          </a:xfrm>
        </p:spPr>
        <p:txBody>
          <a:bodyPr/>
          <a:lstStyle/>
          <a:p>
            <a:r>
              <a:rPr lang="en-US" dirty="0"/>
              <a:t>At least two different types of AD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184" y="2340506"/>
            <a:ext cx="2613125" cy="2351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062" y="2233210"/>
            <a:ext cx="4056647" cy="24323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25682" y="4322986"/>
            <a:ext cx="151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AD cases</a:t>
            </a:r>
          </a:p>
        </p:txBody>
      </p:sp>
    </p:spTree>
    <p:extLst>
      <p:ext uri="{BB962C8B-B14F-4D97-AF65-F5344CB8AC3E}">
        <p14:creationId xmlns:p14="http://schemas.microsoft.com/office/powerpoint/2010/main" val="3009619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2667F-22BC-074A-BC74-4CD58C06E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369"/>
            <a:ext cx="11154445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Chronic consumption of western diet causes obesity, cognitive decline and vascular damage</a:t>
            </a:r>
          </a:p>
        </p:txBody>
      </p:sp>
      <p:pic>
        <p:nvPicPr>
          <p:cNvPr id="4" name="Picture 3" descr="Figure%2012%20new.png">
            <a:extLst>
              <a:ext uri="{FF2B5EF4-FFF2-40B4-BE49-F238E27FC236}">
                <a16:creationId xmlns:a16="http://schemas.microsoft.com/office/drawing/2014/main" id="{5771929A-01D0-CF46-9F53-A1B80E9A34A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54" y="1699646"/>
            <a:ext cx="10386272" cy="2741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D3DD4F-39C5-CD4B-BA2E-A04E87142CD2}"/>
              </a:ext>
            </a:extLst>
          </p:cNvPr>
          <p:cNvSpPr txBox="1"/>
          <p:nvPr/>
        </p:nvSpPr>
        <p:spPr>
          <a:xfrm>
            <a:off x="1049154" y="4510251"/>
            <a:ext cx="105857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With the obesity epidemic and the recognition of vascular contributions to AD, will the most common form of dementia continue to be AD or will it become mixed dementia? 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How would we treat mixed dementia?</a:t>
            </a:r>
          </a:p>
        </p:txBody>
      </p:sp>
      <p:pic>
        <p:nvPicPr>
          <p:cNvPr id="7170" name="Picture 2" descr="Image result for leah graham tufts">
            <a:extLst>
              <a:ext uri="{FF2B5EF4-FFF2-40B4-BE49-F238E27FC236}">
                <a16:creationId xmlns:a16="http://schemas.microsoft.com/office/drawing/2014/main" id="{36786A25-1CF4-5142-842B-8F4D2D794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224" y="941918"/>
            <a:ext cx="1473419" cy="147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9A8D60-F2AF-7341-AF2E-86558661D82C}"/>
              </a:ext>
            </a:extLst>
          </p:cNvPr>
          <p:cNvSpPr txBox="1"/>
          <p:nvPr/>
        </p:nvSpPr>
        <p:spPr>
          <a:xfrm>
            <a:off x="10559776" y="2415337"/>
            <a:ext cx="143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Leah Graham</a:t>
            </a:r>
          </a:p>
        </p:txBody>
      </p:sp>
    </p:spTree>
    <p:extLst>
      <p:ext uri="{BB962C8B-B14F-4D97-AF65-F5344CB8AC3E}">
        <p14:creationId xmlns:p14="http://schemas.microsoft.com/office/powerpoint/2010/main" val="427978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EBD28D-09BE-4043-B50E-EADB49424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42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So what’s the good news: </a:t>
            </a:r>
            <a:br>
              <a:rPr lang="en-US" dirty="0"/>
            </a:br>
            <a:r>
              <a:rPr lang="en-US" dirty="0"/>
              <a:t>How do we prevent or treat Alzheimer’s disease?</a:t>
            </a:r>
          </a:p>
        </p:txBody>
      </p:sp>
      <p:pic>
        <p:nvPicPr>
          <p:cNvPr id="1026" name="Picture 2" descr="Image result for stop cartoon">
            <a:extLst>
              <a:ext uri="{FF2B5EF4-FFF2-40B4-BE49-F238E27FC236}">
                <a16:creationId xmlns:a16="http://schemas.microsoft.com/office/drawing/2014/main" id="{C324E750-9623-4A40-BBE7-187DBC7EB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1" y="1826441"/>
            <a:ext cx="4083251" cy="408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good news">
            <a:extLst>
              <a:ext uri="{FF2B5EF4-FFF2-40B4-BE49-F238E27FC236}">
                <a16:creationId xmlns:a16="http://schemas.microsoft.com/office/drawing/2014/main" id="{EE3EB4D0-94F7-BC45-8CDA-559B947B7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782192"/>
            <a:ext cx="5715000" cy="41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4363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A046B-ECBD-6E4B-9369-5D95099E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49" y="201495"/>
            <a:ext cx="10515600" cy="1325563"/>
          </a:xfrm>
        </p:spPr>
        <p:txBody>
          <a:bodyPr/>
          <a:lstStyle/>
          <a:p>
            <a:r>
              <a:rPr lang="en-US" dirty="0"/>
              <a:t>Exercise prevented damaging affects of obesity and aging in one strain of mice</a:t>
            </a:r>
          </a:p>
        </p:txBody>
      </p:sp>
      <p:pic>
        <p:nvPicPr>
          <p:cNvPr id="4" name="Picture 3" descr="Figure%2013-14%20new.png">
            <a:extLst>
              <a:ext uri="{FF2B5EF4-FFF2-40B4-BE49-F238E27FC236}">
                <a16:creationId xmlns:a16="http://schemas.microsoft.com/office/drawing/2014/main" id="{7A63781D-B2EA-9F45-8A26-614F7D96C25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09" y="1788817"/>
            <a:ext cx="8958662" cy="4920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Image result for running cartoon">
            <a:extLst>
              <a:ext uri="{FF2B5EF4-FFF2-40B4-BE49-F238E27FC236}">
                <a16:creationId xmlns:a16="http://schemas.microsoft.com/office/drawing/2014/main" id="{6B37CDF7-4ED0-7743-80F5-A644E819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720" y="792229"/>
            <a:ext cx="1469657" cy="146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4762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BC0D6D-53D3-7A4B-8817-28112068E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44" y="2968003"/>
            <a:ext cx="5423658" cy="2280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EF2D7C-F5F7-8644-990D-27A8683E0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359" y="2968003"/>
            <a:ext cx="1395781" cy="1887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3D147A-F2BA-DF4A-ACBB-A6C61BD1C4FD}"/>
              </a:ext>
            </a:extLst>
          </p:cNvPr>
          <p:cNvSpPr txBox="1"/>
          <p:nvPr/>
        </p:nvSpPr>
        <p:spPr>
          <a:xfrm>
            <a:off x="7081531" y="2696820"/>
            <a:ext cx="1015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RNA-</a:t>
            </a:r>
            <a:r>
              <a:rPr lang="en-US" sz="1600" dirty="0" err="1"/>
              <a:t>seq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9B79B1-D10F-4B4A-AFF9-83EFD274B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997" y="2415915"/>
            <a:ext cx="3619500" cy="32131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5638896-97F0-8E43-BB4D-859BCA1DA08B}"/>
              </a:ext>
            </a:extLst>
          </p:cNvPr>
          <p:cNvSpPr txBox="1">
            <a:spLocks/>
          </p:cNvSpPr>
          <p:nvPr/>
        </p:nvSpPr>
        <p:spPr>
          <a:xfrm>
            <a:off x="818949" y="2014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Exercise at a young age modified the brain transcriptome more than at midlife</a:t>
            </a:r>
          </a:p>
        </p:txBody>
      </p:sp>
      <p:pic>
        <p:nvPicPr>
          <p:cNvPr id="10" name="Picture 2" descr="Image result for running cartoon">
            <a:extLst>
              <a:ext uri="{FF2B5EF4-FFF2-40B4-BE49-F238E27FC236}">
                <a16:creationId xmlns:a16="http://schemas.microsoft.com/office/drawing/2014/main" id="{535A4AF0-7A68-044B-838A-FB8801985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720" y="792229"/>
            <a:ext cx="1469657" cy="146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EE3380-AEB7-DF4B-8318-893A4EF28371}"/>
              </a:ext>
            </a:extLst>
          </p:cNvPr>
          <p:cNvSpPr txBox="1"/>
          <p:nvPr/>
        </p:nvSpPr>
        <p:spPr>
          <a:xfrm>
            <a:off x="944050" y="5783044"/>
            <a:ext cx="10585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You can’t start too early to reduce risk for dementia!</a:t>
            </a:r>
          </a:p>
        </p:txBody>
      </p:sp>
    </p:spTree>
    <p:extLst>
      <p:ext uri="{BB962C8B-B14F-4D97-AF65-F5344CB8AC3E}">
        <p14:creationId xmlns:p14="http://schemas.microsoft.com/office/powerpoint/2010/main" val="290050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7ECD4-6510-1845-BED2-D113A8D5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530" y="145275"/>
            <a:ext cx="10515600" cy="1325563"/>
          </a:xfrm>
        </p:spPr>
        <p:txBody>
          <a:bodyPr/>
          <a:lstStyle/>
          <a:p>
            <a:r>
              <a:rPr lang="en-US" dirty="0"/>
              <a:t>How does genetic risk affect the benefits of exercise during aging?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8D8209-0628-0B46-979D-4F92E45C7CEC}"/>
              </a:ext>
            </a:extLst>
          </p:cNvPr>
          <p:cNvGrpSpPr/>
          <p:nvPr/>
        </p:nvGrpSpPr>
        <p:grpSpPr>
          <a:xfrm>
            <a:off x="918577" y="2572361"/>
            <a:ext cx="10772111" cy="2893153"/>
            <a:chOff x="801975" y="2153860"/>
            <a:chExt cx="7765302" cy="208559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F2FCFA-6440-3B47-AC41-07CAEED96226}"/>
                </a:ext>
              </a:extLst>
            </p:cNvPr>
            <p:cNvSpPr/>
            <p:nvPr/>
          </p:nvSpPr>
          <p:spPr>
            <a:xfrm>
              <a:off x="1547426" y="2218978"/>
              <a:ext cx="1400175" cy="232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25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50FACC-543C-9E49-82AF-2AD9B0E13D8F}"/>
                </a:ext>
              </a:extLst>
            </p:cNvPr>
            <p:cNvSpPr txBox="1"/>
            <p:nvPr/>
          </p:nvSpPr>
          <p:spPr>
            <a:xfrm>
              <a:off x="801975" y="2747173"/>
              <a:ext cx="1490902" cy="998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B6.</a:t>
              </a:r>
              <a:r>
                <a:rPr lang="en-US" sz="2800" i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APOE</a:t>
              </a:r>
              <a:r>
                <a:rPr lang="el-GR" sz="2800" i="1" baseline="3000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ε</a:t>
              </a:r>
              <a:r>
                <a:rPr lang="en-US" sz="2800" i="1" baseline="3000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3/</a:t>
              </a:r>
              <a:r>
                <a:rPr lang="el-GR" sz="2800" i="1" baseline="3000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ε</a:t>
              </a:r>
              <a:r>
                <a:rPr lang="en-US" sz="2800" i="1" baseline="3000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3 </a:t>
              </a:r>
            </a:p>
            <a:p>
              <a:r>
                <a:rPr lang="en-US" sz="2800"/>
                <a:t>B6.</a:t>
              </a:r>
              <a:r>
                <a:rPr lang="en-US" sz="2800" i="1"/>
                <a:t>APOE</a:t>
              </a:r>
              <a:r>
                <a:rPr lang="el-GR" sz="2800" i="1" baseline="30000"/>
                <a:t>ε</a:t>
              </a:r>
              <a:r>
                <a:rPr lang="en-US" sz="2800" i="1" baseline="30000"/>
                <a:t>3/</a:t>
              </a:r>
              <a:r>
                <a:rPr lang="el-GR" sz="2800" i="1" baseline="30000"/>
                <a:t>ε</a:t>
              </a:r>
              <a:r>
                <a:rPr lang="en-US" sz="2800" i="1" baseline="30000"/>
                <a:t>4 </a:t>
              </a:r>
            </a:p>
            <a:p>
              <a:r>
                <a:rPr lang="en-US" sz="2800">
                  <a:solidFill>
                    <a:srgbClr val="FF0000"/>
                  </a:solidFill>
                </a:rPr>
                <a:t>B6.</a:t>
              </a:r>
              <a:r>
                <a:rPr lang="en-US" sz="2800" i="1">
                  <a:solidFill>
                    <a:srgbClr val="FF0000"/>
                  </a:solidFill>
                </a:rPr>
                <a:t>APOE</a:t>
              </a:r>
              <a:r>
                <a:rPr lang="el-GR" sz="2800" i="1" baseline="30000">
                  <a:solidFill>
                    <a:srgbClr val="FF0000"/>
                  </a:solidFill>
                </a:rPr>
                <a:t>ε</a:t>
              </a:r>
              <a:r>
                <a:rPr lang="en-US" sz="2800" i="1" baseline="30000">
                  <a:solidFill>
                    <a:srgbClr val="FF0000"/>
                  </a:solidFill>
                </a:rPr>
                <a:t>4/</a:t>
              </a:r>
              <a:r>
                <a:rPr lang="el-GR" sz="2800" i="1" baseline="30000">
                  <a:solidFill>
                    <a:srgbClr val="FF0000"/>
                  </a:solidFill>
                </a:rPr>
                <a:t>ε</a:t>
              </a:r>
              <a:r>
                <a:rPr lang="en-US" sz="2800" i="1" baseline="30000">
                  <a:solidFill>
                    <a:srgbClr val="FF0000"/>
                  </a:solidFill>
                </a:rPr>
                <a:t>4 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AABE0FD-E8EA-344E-8B87-F9942248315D}"/>
                </a:ext>
              </a:extLst>
            </p:cNvPr>
            <p:cNvCxnSpPr>
              <a:cxnSpLocks/>
            </p:cNvCxnSpPr>
            <p:nvPr/>
          </p:nvCxnSpPr>
          <p:spPr>
            <a:xfrm>
              <a:off x="4228889" y="3928317"/>
              <a:ext cx="4264695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E92F45-1AC5-304F-899A-08066751B770}"/>
                </a:ext>
              </a:extLst>
            </p:cNvPr>
            <p:cNvSpPr txBox="1"/>
            <p:nvPr/>
          </p:nvSpPr>
          <p:spPr>
            <a:xfrm>
              <a:off x="3994995" y="3929995"/>
              <a:ext cx="691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1-2mo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A4E64C-D989-A747-B580-116D68BE1903}"/>
                </a:ext>
              </a:extLst>
            </p:cNvPr>
            <p:cNvSpPr txBox="1"/>
            <p:nvPr/>
          </p:nvSpPr>
          <p:spPr>
            <a:xfrm>
              <a:off x="5022538" y="3931673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4mo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61AF001-A21A-5F44-8C15-AB99F827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8976" y="2153860"/>
              <a:ext cx="1749913" cy="187059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F7B324-869E-BC4A-9D66-5B339C968530}"/>
                </a:ext>
              </a:extLst>
            </p:cNvPr>
            <p:cNvSpPr txBox="1"/>
            <p:nvPr/>
          </p:nvSpPr>
          <p:spPr>
            <a:xfrm>
              <a:off x="7935373" y="3929994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12mo</a:t>
              </a:r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3FB54E51-02E8-9B42-AB67-6F46FCA64BD6}"/>
                </a:ext>
              </a:extLst>
            </p:cNvPr>
            <p:cNvSpPr/>
            <p:nvPr/>
          </p:nvSpPr>
          <p:spPr>
            <a:xfrm>
              <a:off x="4208788" y="2313704"/>
              <a:ext cx="1095982" cy="31929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A36E8572-9D6B-6446-8B7B-CF5C092FD51E}"/>
                </a:ext>
              </a:extLst>
            </p:cNvPr>
            <p:cNvSpPr/>
            <p:nvPr/>
          </p:nvSpPr>
          <p:spPr>
            <a:xfrm>
              <a:off x="4208788" y="2681163"/>
              <a:ext cx="1095982" cy="31929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306498DB-4DCE-D54B-B574-408EE1B7C742}"/>
                </a:ext>
              </a:extLst>
            </p:cNvPr>
            <p:cNvSpPr/>
            <p:nvPr/>
          </p:nvSpPr>
          <p:spPr>
            <a:xfrm>
              <a:off x="4208788" y="3110020"/>
              <a:ext cx="4112270" cy="31929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2FE74082-1DAE-914F-97E8-0BB621BD12CB}"/>
                </a:ext>
              </a:extLst>
            </p:cNvPr>
            <p:cNvSpPr/>
            <p:nvPr/>
          </p:nvSpPr>
          <p:spPr>
            <a:xfrm>
              <a:off x="4208788" y="3477479"/>
              <a:ext cx="4112270" cy="31929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55D3B4-5AA1-EC40-BD58-BD3BBB607264}"/>
                </a:ext>
              </a:extLst>
            </p:cNvPr>
            <p:cNvSpPr txBox="1"/>
            <p:nvPr/>
          </p:nvSpPr>
          <p:spPr>
            <a:xfrm>
              <a:off x="5447584" y="2320599"/>
              <a:ext cx="513282" cy="3077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Run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ED4FFE-CC9E-B149-BCD4-AF54C2BD4BF1}"/>
                </a:ext>
              </a:extLst>
            </p:cNvPr>
            <p:cNvSpPr txBox="1"/>
            <p:nvPr/>
          </p:nvSpPr>
          <p:spPr>
            <a:xfrm>
              <a:off x="5457202" y="2706140"/>
              <a:ext cx="50366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/>
                <a:t>Sed</a:t>
              </a:r>
            </a:p>
          </p:txBody>
        </p:sp>
      </p:grpSp>
      <p:pic>
        <p:nvPicPr>
          <p:cNvPr id="18" name="Picture 2" descr="Image result for running cartoon">
            <a:extLst>
              <a:ext uri="{FF2B5EF4-FFF2-40B4-BE49-F238E27FC236}">
                <a16:creationId xmlns:a16="http://schemas.microsoft.com/office/drawing/2014/main" id="{5EF33C8E-E8F5-2A42-931F-90A7F80B0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720" y="792229"/>
            <a:ext cx="1469657" cy="146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806E16F-91C6-4D4E-8D16-787D95253B44}"/>
              </a:ext>
            </a:extLst>
          </p:cNvPr>
          <p:cNvSpPr txBox="1"/>
          <p:nvPr/>
        </p:nvSpPr>
        <p:spPr>
          <a:xfrm>
            <a:off x="1674421" y="5651172"/>
            <a:ext cx="8670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In collaboration with </a:t>
            </a:r>
            <a:r>
              <a:rPr lang="en-US" sz="2800" err="1"/>
              <a:t>Fayeza</a:t>
            </a:r>
            <a:r>
              <a:rPr lang="en-US" sz="2800"/>
              <a:t> Ahmed at University of Maine</a:t>
            </a:r>
          </a:p>
        </p:txBody>
      </p:sp>
      <p:pic>
        <p:nvPicPr>
          <p:cNvPr id="20" name="Picture 2" descr="Image result for kate foley tufts">
            <a:extLst>
              <a:ext uri="{FF2B5EF4-FFF2-40B4-BE49-F238E27FC236}">
                <a16:creationId xmlns:a16="http://schemas.microsoft.com/office/drawing/2014/main" id="{265BC1C1-F7FE-A640-AC8C-EEFF4D10F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50" y="1554625"/>
            <a:ext cx="1048861" cy="140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349ADFF-1D0B-2F40-A893-4DC19ED3AC46}"/>
              </a:ext>
            </a:extLst>
          </p:cNvPr>
          <p:cNvSpPr txBox="1"/>
          <p:nvPr/>
        </p:nvSpPr>
        <p:spPr>
          <a:xfrm>
            <a:off x="865781" y="2918924"/>
            <a:ext cx="1147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Kate Foley</a:t>
            </a:r>
          </a:p>
        </p:txBody>
      </p:sp>
    </p:spTree>
    <p:extLst>
      <p:ext uri="{BB962C8B-B14F-4D97-AF65-F5344CB8AC3E}">
        <p14:creationId xmlns:p14="http://schemas.microsoft.com/office/powerpoint/2010/main" val="8400111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26C29-7CA6-B24B-AE06-3D45185D2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696" y="-142504"/>
            <a:ext cx="10515600" cy="1325563"/>
          </a:xfrm>
        </p:spPr>
        <p:txBody>
          <a:bodyPr/>
          <a:lstStyle/>
          <a:p>
            <a:r>
              <a:rPr lang="en-US"/>
              <a:t>Where are new drug targets coming from?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CD38B3-8E31-D34E-9FF7-CA97715705E6}"/>
              </a:ext>
            </a:extLst>
          </p:cNvPr>
          <p:cNvGrpSpPr/>
          <p:nvPr/>
        </p:nvGrpSpPr>
        <p:grpSpPr>
          <a:xfrm>
            <a:off x="875357" y="1063040"/>
            <a:ext cx="8415923" cy="5450107"/>
            <a:chOff x="875357" y="1063040"/>
            <a:chExt cx="8415923" cy="54501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559F8A-7972-DD41-AC2C-DD4139B2E5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1084" b="79469"/>
            <a:stretch/>
          </p:blipFill>
          <p:spPr>
            <a:xfrm>
              <a:off x="875357" y="1063040"/>
              <a:ext cx="3925552" cy="99613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B9CC1F1-2179-3243-A6A5-6F18E11B9D10}"/>
                </a:ext>
              </a:extLst>
            </p:cNvPr>
            <p:cNvGrpSpPr/>
            <p:nvPr/>
          </p:nvGrpSpPr>
          <p:grpSpPr>
            <a:xfrm>
              <a:off x="3552145" y="1063040"/>
              <a:ext cx="5739135" cy="5450107"/>
              <a:chOff x="3552145" y="1063040"/>
              <a:chExt cx="5739135" cy="545010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0C548CC-09BB-674A-9A22-FF3DE3E95C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39947" y="1063040"/>
                <a:ext cx="2607308" cy="100522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ABCEC71-C1F2-8E4A-8E74-A74C0F9D26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25718" y="2388603"/>
                <a:ext cx="5435765" cy="3533503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AB4AC4E-184A-C648-ABD4-E69FB64799C3}"/>
                  </a:ext>
                </a:extLst>
              </p:cNvPr>
              <p:cNvSpPr txBox="1"/>
              <p:nvPr/>
            </p:nvSpPr>
            <p:spPr>
              <a:xfrm>
                <a:off x="3552145" y="5989927"/>
                <a:ext cx="57391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hlinkClick r:id="rId5"/>
                  </a:rPr>
                  <a:t>https://agora.ampadportal.org/genes</a:t>
                </a:r>
                <a:r>
                  <a:rPr lang="en-US" sz="2800" dirty="0"/>
                  <a:t>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438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E4D45-B4AD-A046-AEA5-7982984B0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70" y="0"/>
            <a:ext cx="11322132" cy="1325563"/>
          </a:xfrm>
        </p:spPr>
        <p:txBody>
          <a:bodyPr/>
          <a:lstStyle/>
          <a:p>
            <a:r>
              <a:rPr lang="en-US"/>
              <a:t>Searching Agora for novel therapeutic targets for Alzheimer’s disease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40E749-58AF-DC42-B2A6-F72C308BC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70" y="1342924"/>
            <a:ext cx="3288069" cy="13907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B0FA7-11AA-6B44-AFE7-F6ACA4774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70" y="2797935"/>
            <a:ext cx="11353800" cy="62705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74AEF8-30B2-0D4C-917B-D26472FAB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1036" y="840311"/>
            <a:ext cx="2607308" cy="10052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EF921C-B5F3-CD4A-B8E3-DA6A8F1A4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828" y="2310404"/>
            <a:ext cx="8922217" cy="433664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329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E4D45-B4AD-A046-AEA5-7982984B0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70" y="0"/>
            <a:ext cx="11322132" cy="1325563"/>
          </a:xfrm>
        </p:spPr>
        <p:txBody>
          <a:bodyPr/>
          <a:lstStyle/>
          <a:p>
            <a:r>
              <a:rPr lang="en-US"/>
              <a:t>Searching Agora for novel therapeutic targets for Alzheimer’s disease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40E749-58AF-DC42-B2A6-F72C308BC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70" y="1342924"/>
            <a:ext cx="3288069" cy="13907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B0FA7-11AA-6B44-AFE7-F6ACA4774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70" y="2797935"/>
            <a:ext cx="11353800" cy="62705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1579F8-616F-474F-99CE-802CEC341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759" y="2548950"/>
            <a:ext cx="9855778" cy="39231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74AEF8-30B2-0D4C-917B-D26472FAB9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1036" y="840311"/>
            <a:ext cx="2607308" cy="100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0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A1C7C-A8AB-C84D-B7B6-922E79C76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8" y="139494"/>
            <a:ext cx="10515600" cy="938334"/>
          </a:xfrm>
        </p:spPr>
        <p:txBody>
          <a:bodyPr>
            <a:normAutofit fontScale="90000"/>
          </a:bodyPr>
          <a:lstStyle/>
          <a:p>
            <a:r>
              <a:rPr lang="en-US"/>
              <a:t>Genes that show similar expression patterns to VGF may be better druggable targets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BDA3EF-51E6-8046-863D-F80650F44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70" y="1342924"/>
            <a:ext cx="3288069" cy="13907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EE714C-9081-5E49-91DA-7AF838D99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70" y="2797935"/>
            <a:ext cx="11353800" cy="62705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57A38B-4F28-D343-9E84-B8EE92530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307" y="1465057"/>
            <a:ext cx="6479816" cy="5066372"/>
          </a:xfrm>
          <a:prstGeom prst="rect">
            <a:avLst/>
          </a:prstGeom>
          <a:solidFill>
            <a:schemeClr val="bg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AD7816-BDEC-9D46-AF1C-B58C5A3E2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848" y="2123150"/>
            <a:ext cx="7975022" cy="4673375"/>
          </a:xfrm>
          <a:prstGeom prst="rect">
            <a:avLst/>
          </a:prstGeom>
          <a:solidFill>
            <a:schemeClr val="bg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321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781F-AA70-AA4A-8A20-18B7B9F7D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Reasons to be optimistic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61B7D-B18C-B542-B95B-6DE7C83EA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55" y="1839045"/>
            <a:ext cx="6246091" cy="413083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Our understanding of dementia is becoming ever more precise</a:t>
            </a:r>
          </a:p>
          <a:p>
            <a:endParaRPr lang="en-US" dirty="0"/>
          </a:p>
          <a:p>
            <a:r>
              <a:rPr lang="en-US" dirty="0"/>
              <a:t>Our ability to diagnose those with early stages of dementia (pre-cognitive symptoms) is improving</a:t>
            </a:r>
          </a:p>
          <a:p>
            <a:endParaRPr lang="en-US" dirty="0"/>
          </a:p>
          <a:p>
            <a:r>
              <a:rPr lang="en-US" dirty="0"/>
              <a:t>Our mouse models of dementia will better match the human condition(s)</a:t>
            </a:r>
          </a:p>
          <a:p>
            <a:endParaRPr lang="en-US" dirty="0"/>
          </a:p>
          <a:p>
            <a:r>
              <a:rPr lang="en-US" dirty="0"/>
              <a:t>Data for more precise drug targets is available and ready to be interrogated</a:t>
            </a:r>
          </a:p>
        </p:txBody>
      </p:sp>
      <p:pic>
        <p:nvPicPr>
          <p:cNvPr id="6146" name="Picture 2" descr="Image result for Car engine hood cartoon">
            <a:extLst>
              <a:ext uri="{FF2B5EF4-FFF2-40B4-BE49-F238E27FC236}">
                <a16:creationId xmlns:a16="http://schemas.microsoft.com/office/drawing/2014/main" id="{4936FE6C-99CA-9842-B688-691560B1E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762" y="1839045"/>
            <a:ext cx="4587427" cy="346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6C5FDD-C0AB-F541-8645-2463A38D2FA6}"/>
              </a:ext>
            </a:extLst>
          </p:cNvPr>
          <p:cNvSpPr txBox="1"/>
          <p:nvPr/>
        </p:nvSpPr>
        <p:spPr>
          <a:xfrm>
            <a:off x="1643834" y="5969876"/>
            <a:ext cx="9881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 right target for the specific dementia, tested in matching mice </a:t>
            </a:r>
          </a:p>
        </p:txBody>
      </p:sp>
    </p:spTree>
    <p:extLst>
      <p:ext uri="{BB962C8B-B14F-4D97-AF65-F5344CB8AC3E}">
        <p14:creationId xmlns:p14="http://schemas.microsoft.com/office/powerpoint/2010/main" val="426890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23E565E-C1D2-E444-B637-C84336AD2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27" y="77086"/>
            <a:ext cx="1119752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EOAD is caused by mutations in APP or APP-related genes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8A0560-8CEF-5A4E-9C0C-9D85020AE594}"/>
              </a:ext>
            </a:extLst>
          </p:cNvPr>
          <p:cNvSpPr txBox="1"/>
          <p:nvPr/>
        </p:nvSpPr>
        <p:spPr>
          <a:xfrm>
            <a:off x="2319863" y="1960509"/>
            <a:ext cx="2667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X-linked diseases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F60598-0804-FC46-B2C8-C28B72690F90}"/>
              </a:ext>
            </a:extLst>
          </p:cNvPr>
          <p:cNvGrpSpPr/>
          <p:nvPr/>
        </p:nvGrpSpPr>
        <p:grpSpPr>
          <a:xfrm>
            <a:off x="2139326" y="1604900"/>
            <a:ext cx="3917509" cy="3387692"/>
            <a:chOff x="4706061" y="1404373"/>
            <a:chExt cx="3917509" cy="33876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2255B4A-BF7E-D147-A88B-BD17EA248E18}"/>
                </a:ext>
              </a:extLst>
            </p:cNvPr>
            <p:cNvGrpSpPr/>
            <p:nvPr/>
          </p:nvGrpSpPr>
          <p:grpSpPr>
            <a:xfrm>
              <a:off x="4706061" y="1404373"/>
              <a:ext cx="3917509" cy="3374324"/>
              <a:chOff x="4536729" y="1404373"/>
              <a:chExt cx="3917509" cy="3374324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7454E51-6826-D841-95F8-899EFD679F52}"/>
                  </a:ext>
                </a:extLst>
              </p:cNvPr>
              <p:cNvSpPr txBox="1"/>
              <p:nvPr/>
            </p:nvSpPr>
            <p:spPr>
              <a:xfrm>
                <a:off x="4626021" y="1404373"/>
                <a:ext cx="374438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Early Onset</a:t>
                </a:r>
              </a:p>
              <a:p>
                <a:r>
                  <a:rPr lang="en-US" sz="2800" dirty="0"/>
                  <a:t>Alzheimer’s disease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27C0527-710B-314B-BDF1-42DA07D1C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36729" y="2423706"/>
                <a:ext cx="3917509" cy="2354991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4B3449-39F0-6C4F-AE12-FF96D8D5014D}"/>
                </a:ext>
              </a:extLst>
            </p:cNvPr>
            <p:cNvSpPr txBox="1"/>
            <p:nvPr/>
          </p:nvSpPr>
          <p:spPr>
            <a:xfrm>
              <a:off x="7752053" y="4330400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APP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CC1CA1A-C3BE-834D-AF18-3D8EE031B710}"/>
              </a:ext>
            </a:extLst>
          </p:cNvPr>
          <p:cNvGrpSpPr/>
          <p:nvPr/>
        </p:nvGrpSpPr>
        <p:grpSpPr>
          <a:xfrm>
            <a:off x="6351661" y="2616218"/>
            <a:ext cx="3917509" cy="2368359"/>
            <a:chOff x="4706061" y="2423706"/>
            <a:chExt cx="3917509" cy="236835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D587519-F4F0-E54C-9AF9-894CD74ED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6061" y="2423706"/>
              <a:ext cx="3917509" cy="2354991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D14E60-166F-CA4E-8720-D349F4FA6E00}"/>
                </a:ext>
              </a:extLst>
            </p:cNvPr>
            <p:cNvSpPr txBox="1"/>
            <p:nvPr/>
          </p:nvSpPr>
          <p:spPr>
            <a:xfrm>
              <a:off x="7765421" y="4330400"/>
              <a:ext cx="639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PS1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AF5C4AF-761B-6748-8ACF-CC996215F297}"/>
              </a:ext>
            </a:extLst>
          </p:cNvPr>
          <p:cNvSpPr txBox="1"/>
          <p:nvPr/>
        </p:nvSpPr>
        <p:spPr>
          <a:xfrm>
            <a:off x="4325049" y="5414211"/>
            <a:ext cx="3309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Essentially a monogenic disorder</a:t>
            </a:r>
          </a:p>
        </p:txBody>
      </p:sp>
    </p:spTree>
    <p:extLst>
      <p:ext uri="{BB962C8B-B14F-4D97-AF65-F5344CB8AC3E}">
        <p14:creationId xmlns:p14="http://schemas.microsoft.com/office/powerpoint/2010/main" val="10127193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228CD82-5DD1-6447-B892-F8E92DA59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10" y="6531"/>
            <a:ext cx="9503004" cy="887782"/>
          </a:xfrm>
        </p:spPr>
        <p:txBody>
          <a:bodyPr>
            <a:normAutofit fontScale="90000"/>
          </a:bodyPr>
          <a:lstStyle/>
          <a:p>
            <a:r>
              <a:rPr lang="en-US" dirty="0"/>
              <a:t>Maine Alzheimer’s disease Research Alliance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E70AD6-9D8D-244D-8FEC-9C138ECBB322}"/>
              </a:ext>
            </a:extLst>
          </p:cNvPr>
          <p:cNvGrpSpPr/>
          <p:nvPr/>
        </p:nvGrpSpPr>
        <p:grpSpPr>
          <a:xfrm>
            <a:off x="3054787" y="2079973"/>
            <a:ext cx="1951484" cy="4725890"/>
            <a:chOff x="3025945" y="1792943"/>
            <a:chExt cx="1951484" cy="47258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0651DA4-B75C-E84F-8134-742BE971E254}"/>
                </a:ext>
              </a:extLst>
            </p:cNvPr>
            <p:cNvGrpSpPr/>
            <p:nvPr/>
          </p:nvGrpSpPr>
          <p:grpSpPr>
            <a:xfrm>
              <a:off x="3025945" y="2241106"/>
              <a:ext cx="1951484" cy="4277727"/>
              <a:chOff x="472006" y="1553572"/>
              <a:chExt cx="2371671" cy="519879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FCEB9E4-92C2-6643-926B-33072ADE0E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9691" y="1553572"/>
                <a:ext cx="954070" cy="1367973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3A06BC2-1A29-824B-83B3-7BFB3D33BB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703"/>
              <a:stretch/>
            </p:blipFill>
            <p:spPr>
              <a:xfrm>
                <a:off x="594112" y="3206788"/>
                <a:ext cx="949649" cy="1443265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B42E633-7B8B-E044-8651-CA7D39BE75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729931" y="3562989"/>
                <a:ext cx="950565" cy="141624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C5D9AAC-578A-6542-A205-C208022392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4537" r="3418"/>
              <a:stretch/>
            </p:blipFill>
            <p:spPr>
              <a:xfrm>
                <a:off x="472006" y="4730875"/>
                <a:ext cx="1071755" cy="1571925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45DA4AB-A653-2944-B976-3AA5A62B14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84634" y="1982749"/>
                <a:ext cx="954070" cy="136797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CAAD821-0DC1-944D-8B58-42C95D2A25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4537" r="3418"/>
              <a:stretch/>
            </p:blipFill>
            <p:spPr>
              <a:xfrm>
                <a:off x="1771922" y="5180439"/>
                <a:ext cx="1071755" cy="1571925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AB9FC7A-26B5-ED45-9171-4791FD4C4E60}"/>
                </a:ext>
              </a:extLst>
            </p:cNvPr>
            <p:cNvSpPr txBox="1"/>
            <p:nvPr/>
          </p:nvSpPr>
          <p:spPr>
            <a:xfrm>
              <a:off x="3080205" y="1792943"/>
              <a:ext cx="18870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Human subjects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FB1EF3-2A56-3048-B738-47D2D15FF9FA}"/>
              </a:ext>
            </a:extLst>
          </p:cNvPr>
          <p:cNvGrpSpPr/>
          <p:nvPr/>
        </p:nvGrpSpPr>
        <p:grpSpPr>
          <a:xfrm>
            <a:off x="625804" y="714184"/>
            <a:ext cx="6232622" cy="736991"/>
            <a:chOff x="1393638" y="721256"/>
            <a:chExt cx="8449474" cy="999128"/>
          </a:xfrm>
        </p:grpSpPr>
        <p:pic>
          <p:nvPicPr>
            <p:cNvPr id="15" name="Picture 2" descr="Northern Light Health">
              <a:extLst>
                <a:ext uri="{FF2B5EF4-FFF2-40B4-BE49-F238E27FC236}">
                  <a16:creationId xmlns:a16="http://schemas.microsoft.com/office/drawing/2014/main" id="{CA56DDFA-7BF8-D047-BA92-E8D7402613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6" b="17092"/>
            <a:stretch/>
          </p:blipFill>
          <p:spPr bwMode="auto">
            <a:xfrm>
              <a:off x="4432907" y="843128"/>
              <a:ext cx="2472737" cy="870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DCFBA72-AC93-1A48-9A50-C5BF0C487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41"/>
            <a:stretch/>
          </p:blipFill>
          <p:spPr>
            <a:xfrm>
              <a:off x="1393638" y="721256"/>
              <a:ext cx="2730413" cy="99912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6EEABEC-632B-354A-87A8-0F87769F7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4501" y="918972"/>
              <a:ext cx="2628611" cy="78232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38BAF7C-7CAC-8B41-A481-FB6CA8B27B99}"/>
              </a:ext>
            </a:extLst>
          </p:cNvPr>
          <p:cNvGrpSpPr/>
          <p:nvPr/>
        </p:nvGrpSpPr>
        <p:grpSpPr>
          <a:xfrm>
            <a:off x="7311792" y="2079973"/>
            <a:ext cx="3403676" cy="4778027"/>
            <a:chOff x="7110779" y="1835499"/>
            <a:chExt cx="3403676" cy="477802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FA90DAE-1363-CD47-87DA-368C344572EA}"/>
                </a:ext>
              </a:extLst>
            </p:cNvPr>
            <p:cNvGrpSpPr/>
            <p:nvPr/>
          </p:nvGrpSpPr>
          <p:grpSpPr>
            <a:xfrm>
              <a:off x="7110779" y="2333778"/>
              <a:ext cx="3403676" cy="4279748"/>
              <a:chOff x="8058744" y="1555250"/>
              <a:chExt cx="4133256" cy="519711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0453DA6-C1DD-484C-AF64-FEF38DF988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09985" y="1555250"/>
                <a:ext cx="2281303" cy="113606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42C19D6-044C-4944-ACD6-9E8BBE509F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631621" y="2725559"/>
                <a:ext cx="2006603" cy="1271396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448D6724-8F19-E845-8DC9-39930A3A16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t="21042" b="9599"/>
              <a:stretch/>
            </p:blipFill>
            <p:spPr>
              <a:xfrm>
                <a:off x="8058744" y="2474637"/>
                <a:ext cx="2343664" cy="792450"/>
              </a:xfrm>
              <a:prstGeom prst="rect">
                <a:avLst/>
              </a:prstGeom>
            </p:spPr>
          </p:pic>
          <p:pic>
            <p:nvPicPr>
              <p:cNvPr id="24" name="Picture 23" descr="C:\Users\sjr\AppData\Local\Microsoft\Windows\Temporary Internet Files\Content.Outlook\6LOJ68HR\003715_MG_0171_1.jpg">
                <a:extLst>
                  <a:ext uri="{FF2B5EF4-FFF2-40B4-BE49-F238E27FC236}">
                    <a16:creationId xmlns:a16="http://schemas.microsoft.com/office/drawing/2014/main" id="{07B0E075-4B90-5549-BF42-C4149698C8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223" r="13903"/>
              <a:stretch/>
            </p:blipFill>
            <p:spPr bwMode="auto">
              <a:xfrm>
                <a:off x="8481026" y="5450732"/>
                <a:ext cx="1641995" cy="1301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4" descr="https://www.jax.org/%7E/media/JaxWeb/images/jax-mice-and-services/mice/datasheets/000928">
                <a:extLst>
                  <a:ext uri="{FF2B5EF4-FFF2-40B4-BE49-F238E27FC236}">
                    <a16:creationId xmlns:a16="http://schemas.microsoft.com/office/drawing/2014/main" id="{32B5FAB9-B6F4-774D-863C-6D5F22BA66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24" b="14256"/>
              <a:stretch/>
            </p:blipFill>
            <p:spPr bwMode="auto">
              <a:xfrm>
                <a:off x="8719803" y="3884621"/>
                <a:ext cx="2149291" cy="9525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5" descr="https://www.jax.org/%7E/media/JaxWeb/images/jax-mice-and-services/mice/datasheets/001145">
                <a:extLst>
                  <a:ext uri="{FF2B5EF4-FFF2-40B4-BE49-F238E27FC236}">
                    <a16:creationId xmlns:a16="http://schemas.microsoft.com/office/drawing/2014/main" id="{5D5BBDB1-D159-6E43-8090-E2C6CAE02E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963" r="8552" b="13683"/>
              <a:stretch/>
            </p:blipFill>
            <p:spPr bwMode="auto">
              <a:xfrm flipH="1">
                <a:off x="9835593" y="4670197"/>
                <a:ext cx="2356407" cy="913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01C22C-D401-B84F-957D-FD6360560088}"/>
                </a:ext>
              </a:extLst>
            </p:cNvPr>
            <p:cNvSpPr txBox="1"/>
            <p:nvPr/>
          </p:nvSpPr>
          <p:spPr>
            <a:xfrm>
              <a:off x="7541739" y="1835499"/>
              <a:ext cx="22421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/>
                <a:t>Mouse populations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BA565-34D5-5F48-8CF0-E344BD38F1CD}"/>
              </a:ext>
            </a:extLst>
          </p:cNvPr>
          <p:cNvGrpSpPr/>
          <p:nvPr/>
        </p:nvGrpSpPr>
        <p:grpSpPr>
          <a:xfrm>
            <a:off x="456882" y="2731540"/>
            <a:ext cx="2600871" cy="3164418"/>
            <a:chOff x="-123588" y="1741944"/>
            <a:chExt cx="3092950" cy="376312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437D82F-457E-CB49-BDBE-4CEB1FB65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9064" y="1750807"/>
              <a:ext cx="1270000" cy="15875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4635C86-074F-C24A-A3F5-418CC3614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10167" r="10011"/>
            <a:stretch/>
          </p:blipFill>
          <p:spPr>
            <a:xfrm>
              <a:off x="1528618" y="3575675"/>
              <a:ext cx="1160290" cy="145357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2675EB4-DFB7-1A49-9915-DB421EFB3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b="16891"/>
            <a:stretch/>
          </p:blipFill>
          <p:spPr>
            <a:xfrm>
              <a:off x="144298" y="3433188"/>
              <a:ext cx="1289643" cy="159606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316B7FE-C88E-A145-9DC8-4C70FD02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28618" y="1741944"/>
              <a:ext cx="1168400" cy="17399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1B62D0-A1C9-E94A-9387-197C936A34FC}"/>
                </a:ext>
              </a:extLst>
            </p:cNvPr>
            <p:cNvSpPr txBox="1"/>
            <p:nvPr/>
          </p:nvSpPr>
          <p:spPr>
            <a:xfrm>
              <a:off x="-123588" y="5029254"/>
              <a:ext cx="3092950" cy="475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Clinician Scientists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B34667D-75CB-6846-A034-0C7D31DCF74A}"/>
              </a:ext>
            </a:extLst>
          </p:cNvPr>
          <p:cNvGrpSpPr/>
          <p:nvPr/>
        </p:nvGrpSpPr>
        <p:grpSpPr>
          <a:xfrm>
            <a:off x="10138442" y="2624549"/>
            <a:ext cx="2340864" cy="3743811"/>
            <a:chOff x="10235928" y="2061269"/>
            <a:chExt cx="2340864" cy="374381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5718BD4-ADEA-0148-886C-20F7FD4C1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850168" y="2061269"/>
              <a:ext cx="998451" cy="132783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CAAB985-81C2-8641-BF2B-174CAEDFE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906268" y="3406907"/>
              <a:ext cx="1000184" cy="133014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4AFF28-C534-174B-9998-F1E8ECBF745E}"/>
                </a:ext>
              </a:extLst>
            </p:cNvPr>
            <p:cNvSpPr txBox="1"/>
            <p:nvPr/>
          </p:nvSpPr>
          <p:spPr>
            <a:xfrm>
              <a:off x="10235928" y="4789417"/>
              <a:ext cx="234086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Basic and translational researchers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28A31F1-1BC2-6E48-A905-C9F78F0C06C5}"/>
              </a:ext>
            </a:extLst>
          </p:cNvPr>
          <p:cNvSpPr txBox="1"/>
          <p:nvPr/>
        </p:nvSpPr>
        <p:spPr>
          <a:xfrm>
            <a:off x="1514417" y="1582066"/>
            <a:ext cx="9835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/>
              <a:t>Matching human disease to mouse models to </a:t>
            </a:r>
            <a:r>
              <a:rPr lang="en-US" sz="2000" i="1">
                <a:solidFill>
                  <a:srgbClr val="0070C0"/>
                </a:solidFill>
              </a:rPr>
              <a:t>improve </a:t>
            </a:r>
            <a:r>
              <a:rPr lang="en-US" sz="2000" i="1" u="sng">
                <a:solidFill>
                  <a:srgbClr val="0070C0"/>
                </a:solidFill>
              </a:rPr>
              <a:t>early </a:t>
            </a:r>
            <a:r>
              <a:rPr lang="en-US" sz="2000" i="1">
                <a:solidFill>
                  <a:srgbClr val="0070C0"/>
                </a:solidFill>
              </a:rPr>
              <a:t>diagnosis </a:t>
            </a:r>
            <a:r>
              <a:rPr lang="en-US" sz="2000" i="1"/>
              <a:t>and develop </a:t>
            </a:r>
            <a:r>
              <a:rPr lang="en-US" sz="2000" i="1">
                <a:solidFill>
                  <a:srgbClr val="0070C0"/>
                </a:solidFill>
              </a:rPr>
              <a:t>treatments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1B4379-F2EF-064E-BFE9-DE9E1C33FF76}"/>
              </a:ext>
            </a:extLst>
          </p:cNvPr>
          <p:cNvGrpSpPr/>
          <p:nvPr/>
        </p:nvGrpSpPr>
        <p:grpSpPr>
          <a:xfrm>
            <a:off x="5219141" y="2117879"/>
            <a:ext cx="2214109" cy="3229001"/>
            <a:chOff x="5219141" y="2117879"/>
            <a:chExt cx="2214109" cy="322900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0F4A140-2130-AB49-9F18-F0C679E97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767862" y="2117879"/>
              <a:ext cx="1090564" cy="145033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6B4E7B3-6985-7E43-AB6A-DFFD0E8302A1}"/>
                </a:ext>
              </a:extLst>
            </p:cNvPr>
            <p:cNvSpPr txBox="1"/>
            <p:nvPr/>
          </p:nvSpPr>
          <p:spPr>
            <a:xfrm>
              <a:off x="5407719" y="3570441"/>
              <a:ext cx="17901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Computational </a:t>
              </a:r>
            </a:p>
            <a:p>
              <a:pPr algn="ctr"/>
              <a:r>
                <a:rPr lang="en-US" sz="2000"/>
                <a:t>Scientists</a:t>
              </a:r>
            </a:p>
          </p:txBody>
        </p:sp>
        <p:sp>
          <p:nvSpPr>
            <p:cNvPr id="41" name="Left-Right Arrow 40">
              <a:extLst>
                <a:ext uri="{FF2B5EF4-FFF2-40B4-BE49-F238E27FC236}">
                  <a16:creationId xmlns:a16="http://schemas.microsoft.com/office/drawing/2014/main" id="{BB1A14DF-D3FF-C14D-A047-C48CB2382734}"/>
                </a:ext>
              </a:extLst>
            </p:cNvPr>
            <p:cNvSpPr/>
            <p:nvPr/>
          </p:nvSpPr>
          <p:spPr>
            <a:xfrm>
              <a:off x="5219141" y="4500309"/>
              <a:ext cx="2214109" cy="846571"/>
            </a:xfrm>
            <a:prstGeom prst="leftRightArrow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2159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BFE2D-5DC9-434C-A9F0-409179447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448" y="268873"/>
            <a:ext cx="10515600" cy="905410"/>
          </a:xfrm>
        </p:spPr>
        <p:txBody>
          <a:bodyPr>
            <a:normAutofit/>
          </a:bodyPr>
          <a:lstStyle/>
          <a:p>
            <a:r>
              <a:rPr lang="en-US" dirty="0"/>
              <a:t>Genetics of AD support 2 types of 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9F300D-234C-0D4D-BF35-6F7CEB9E7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65" y="1096344"/>
            <a:ext cx="7816923" cy="49996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F6AA9A-B225-1344-AFDF-1D5D59C01C93}"/>
              </a:ext>
            </a:extLst>
          </p:cNvPr>
          <p:cNvSpPr txBox="1"/>
          <p:nvPr/>
        </p:nvSpPr>
        <p:spPr>
          <a:xfrm>
            <a:off x="8229600" y="6327228"/>
            <a:ext cx="376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Karch</a:t>
            </a:r>
            <a:r>
              <a:rPr lang="en-US"/>
              <a:t> and </a:t>
            </a:r>
            <a:r>
              <a:rPr lang="en-US" err="1"/>
              <a:t>Goate</a:t>
            </a:r>
            <a:r>
              <a:rPr lang="en-US"/>
              <a:t>, </a:t>
            </a:r>
            <a:r>
              <a:rPr lang="en-US" err="1"/>
              <a:t>Biol</a:t>
            </a:r>
            <a:r>
              <a:rPr lang="en-US"/>
              <a:t> Psychiatry  2015</a:t>
            </a:r>
          </a:p>
        </p:txBody>
      </p:sp>
    </p:spTree>
    <p:extLst>
      <p:ext uri="{BB962C8B-B14F-4D97-AF65-F5344CB8AC3E}">
        <p14:creationId xmlns:p14="http://schemas.microsoft.com/office/powerpoint/2010/main" val="3299967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4803"/>
            <a:ext cx="10515600" cy="1325563"/>
          </a:xfrm>
        </p:spPr>
        <p:txBody>
          <a:bodyPr/>
          <a:lstStyle/>
          <a:p>
            <a:r>
              <a:rPr lang="en-US" dirty="0"/>
              <a:t>Mouse models have copied EOAD – kind of…</a:t>
            </a:r>
            <a:endParaRPr lang="en-US" baseline="30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i="1"/>
              <a:t>APP</a:t>
            </a:r>
            <a:r>
              <a:rPr lang="en-US" i="1" baseline="30000"/>
              <a:t>swe</a:t>
            </a:r>
          </a:p>
          <a:p>
            <a:pPr lvl="1"/>
            <a:r>
              <a:rPr lang="en-US"/>
              <a:t>Plaques by 17-18 mos</a:t>
            </a:r>
          </a:p>
          <a:p>
            <a:r>
              <a:rPr lang="en-US" i="1"/>
              <a:t>APP</a:t>
            </a:r>
            <a:r>
              <a:rPr lang="en-US" i="1" baseline="30000"/>
              <a:t>swe</a:t>
            </a:r>
            <a:r>
              <a:rPr lang="en-US" i="1"/>
              <a:t>PSEN1</a:t>
            </a:r>
            <a:r>
              <a:rPr lang="en-US" i="1" baseline="30000"/>
              <a:t>de9</a:t>
            </a:r>
          </a:p>
          <a:p>
            <a:pPr lvl="1"/>
            <a:r>
              <a:rPr lang="en-US"/>
              <a:t>Plaques by 6 mos</a:t>
            </a:r>
          </a:p>
          <a:p>
            <a:r>
              <a:rPr lang="en-US" i="1"/>
              <a:t>5xFAD (3xAPP, 2xPSEN1)</a:t>
            </a:r>
          </a:p>
          <a:p>
            <a:pPr lvl="1"/>
            <a:r>
              <a:rPr lang="en-US"/>
              <a:t>Plaques by 2 mos, nerve cell loss in striatum</a:t>
            </a:r>
          </a:p>
          <a:p>
            <a:r>
              <a:rPr lang="en-US" i="1"/>
              <a:t>3xTG (APP, PSEN1, MAPT)</a:t>
            </a:r>
          </a:p>
          <a:p>
            <a:pPr lvl="1"/>
            <a:r>
              <a:rPr lang="en-US"/>
              <a:t>Plaques by 9 mos, Tau phosphorylation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82643" y="5735739"/>
            <a:ext cx="2029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Data from </a:t>
            </a:r>
            <a:r>
              <a:rPr lang="en-US" err="1"/>
              <a:t>Alzforum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846" y="1600200"/>
            <a:ext cx="927197" cy="1303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618" y="1600200"/>
            <a:ext cx="2774192" cy="1303870"/>
          </a:xfrm>
          <a:prstGeom prst="rect">
            <a:avLst/>
          </a:prstGeom>
        </p:spPr>
      </p:pic>
      <p:pic>
        <p:nvPicPr>
          <p:cNvPr id="10" name="Picture 9" descr="MAX_STAT3 project.lif - low res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313" y="2976201"/>
            <a:ext cx="1840729" cy="184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55FF4B4-709D-8D41-873E-F861328F67AA}"/>
              </a:ext>
            </a:extLst>
          </p:cNvPr>
          <p:cNvSpPr txBox="1">
            <a:spLocks/>
          </p:cNvSpPr>
          <p:nvPr/>
        </p:nvSpPr>
        <p:spPr>
          <a:xfrm>
            <a:off x="813662" y="151252"/>
            <a:ext cx="1118156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Out of more than 400 clinical trials for Alzheimer’s disease in the last 10 years, </a:t>
            </a:r>
            <a:r>
              <a:rPr lang="en-US">
                <a:solidFill>
                  <a:srgbClr val="FF0000"/>
                </a:solidFill>
              </a:rPr>
              <a:t>99.6%</a:t>
            </a:r>
            <a:r>
              <a:rPr lang="en-US"/>
              <a:t> of them </a:t>
            </a:r>
            <a:r>
              <a:rPr lang="en-US">
                <a:solidFill>
                  <a:srgbClr val="FF0000"/>
                </a:solidFill>
              </a:rPr>
              <a:t>failed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ED9EAA-1B66-D34A-B90F-32E676AAC3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5888113"/>
            <a:ext cx="4485217" cy="8179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3CC478D-0B19-7B4A-A637-46F9366A263B}"/>
              </a:ext>
            </a:extLst>
          </p:cNvPr>
          <p:cNvGrpSpPr/>
          <p:nvPr/>
        </p:nvGrpSpPr>
        <p:grpSpPr>
          <a:xfrm>
            <a:off x="2897834" y="2882020"/>
            <a:ext cx="7217255" cy="1160532"/>
            <a:chOff x="2974264" y="4054440"/>
            <a:chExt cx="5441812" cy="875045"/>
          </a:xfrm>
        </p:grpSpPr>
        <p:sp>
          <p:nvSpPr>
            <p:cNvPr id="15" name="Chevron 14">
              <a:extLst>
                <a:ext uri="{FF2B5EF4-FFF2-40B4-BE49-F238E27FC236}">
                  <a16:creationId xmlns:a16="http://schemas.microsoft.com/office/drawing/2014/main" id="{55FB719E-24A6-BA41-8DE3-43D0B4F4B7FE}"/>
                </a:ext>
              </a:extLst>
            </p:cNvPr>
            <p:cNvSpPr/>
            <p:nvPr/>
          </p:nvSpPr>
          <p:spPr>
            <a:xfrm>
              <a:off x="2974264" y="4078356"/>
              <a:ext cx="2006292" cy="851129"/>
            </a:xfrm>
            <a:prstGeom prst="chevron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16" name="Chevron 15">
              <a:extLst>
                <a:ext uri="{FF2B5EF4-FFF2-40B4-BE49-F238E27FC236}">
                  <a16:creationId xmlns:a16="http://schemas.microsoft.com/office/drawing/2014/main" id="{C1911159-A745-0B45-9C80-51DC6232A9B8}"/>
                </a:ext>
              </a:extLst>
            </p:cNvPr>
            <p:cNvSpPr/>
            <p:nvPr/>
          </p:nvSpPr>
          <p:spPr>
            <a:xfrm>
              <a:off x="4688217" y="4069911"/>
              <a:ext cx="2006292" cy="851129"/>
            </a:xfrm>
            <a:prstGeom prst="chevron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17" name="Chevron 16">
              <a:extLst>
                <a:ext uri="{FF2B5EF4-FFF2-40B4-BE49-F238E27FC236}">
                  <a16:creationId xmlns:a16="http://schemas.microsoft.com/office/drawing/2014/main" id="{9EDA4D85-44FE-7743-AAB6-EFAEC6D48F31}"/>
                </a:ext>
              </a:extLst>
            </p:cNvPr>
            <p:cNvSpPr/>
            <p:nvPr/>
          </p:nvSpPr>
          <p:spPr>
            <a:xfrm>
              <a:off x="6409784" y="4054440"/>
              <a:ext cx="2006292" cy="851129"/>
            </a:xfrm>
            <a:prstGeom prst="chevro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027E80-ABAF-944E-8501-D7CE8F612CEF}"/>
                </a:ext>
              </a:extLst>
            </p:cNvPr>
            <p:cNvSpPr txBox="1"/>
            <p:nvPr/>
          </p:nvSpPr>
          <p:spPr>
            <a:xfrm>
              <a:off x="3271043" y="4370093"/>
              <a:ext cx="1631136" cy="301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Discovery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BAC8635-D9E6-E24B-8881-DA1DC5D1DCF4}"/>
                </a:ext>
              </a:extLst>
            </p:cNvPr>
            <p:cNvSpPr txBox="1"/>
            <p:nvPr/>
          </p:nvSpPr>
          <p:spPr>
            <a:xfrm>
              <a:off x="4865950" y="4174917"/>
              <a:ext cx="1773445" cy="533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Preclinical </a:t>
              </a:r>
            </a:p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trials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8ABCBF-6E5E-4C47-A069-99F0915B7C72}"/>
                </a:ext>
              </a:extLst>
            </p:cNvPr>
            <p:cNvSpPr txBox="1"/>
            <p:nvPr/>
          </p:nvSpPr>
          <p:spPr>
            <a:xfrm>
              <a:off x="6751438" y="4205859"/>
              <a:ext cx="1337422" cy="533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Clinical </a:t>
              </a:r>
            </a:p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trials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3222705-F408-EB46-9CFB-240465455B66}"/>
              </a:ext>
            </a:extLst>
          </p:cNvPr>
          <p:cNvSpPr txBox="1"/>
          <p:nvPr/>
        </p:nvSpPr>
        <p:spPr>
          <a:xfrm>
            <a:off x="7383164" y="2594983"/>
            <a:ext cx="8242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80797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9635"/>
            <a:ext cx="10515600" cy="1325563"/>
          </a:xfrm>
        </p:spPr>
        <p:txBody>
          <a:bodyPr/>
          <a:lstStyle/>
          <a:p>
            <a:r>
              <a:rPr lang="en-US"/>
              <a:t>No or little nerve cell loss in current models of EOAD</a:t>
            </a:r>
          </a:p>
        </p:txBody>
      </p:sp>
      <p:pic>
        <p:nvPicPr>
          <p:cNvPr id="6" name="Picture 5" descr="Fig.6 Neurons-2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2107540" y="1553170"/>
            <a:ext cx="3975100" cy="409120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298183" y="1768109"/>
            <a:ext cx="5212029" cy="3903005"/>
            <a:chOff x="4774182" y="2446421"/>
            <a:chExt cx="3989837" cy="2981158"/>
          </a:xfrm>
        </p:grpSpPr>
        <p:pic>
          <p:nvPicPr>
            <p:cNvPr id="8" name="Picture 7" descr="Fig.6 Neurons-2.ti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4182" y="2623218"/>
              <a:ext cx="3837436" cy="280436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96415" y="2446421"/>
              <a:ext cx="1315203" cy="2860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29685" y="2598821"/>
              <a:ext cx="2534334" cy="9972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4455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2235</Words>
  <Application>Microsoft Macintosh PowerPoint</Application>
  <PresentationFormat>Widescreen</PresentationFormat>
  <Paragraphs>569</Paragraphs>
  <Slides>50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ＭＳ Ｐゴシック</vt:lpstr>
      <vt:lpstr>Arial</vt:lpstr>
      <vt:lpstr>Avenir Book</vt:lpstr>
      <vt:lpstr>Calibri</vt:lpstr>
      <vt:lpstr>Calibri Light</vt:lpstr>
      <vt:lpstr>Cambria Math</vt:lpstr>
      <vt:lpstr>Helvetica</vt:lpstr>
      <vt:lpstr>Helvetica Light</vt:lpstr>
      <vt:lpstr>Helvetica Neue</vt:lpstr>
      <vt:lpstr>Symbol</vt:lpstr>
      <vt:lpstr>Wingdings</vt:lpstr>
      <vt:lpstr>Office Theme</vt:lpstr>
      <vt:lpstr>Alzheimer’s Disease &amp; Related Dementias-Population Health, Prevention, Genetics, Risk &amp; Resilience</vt:lpstr>
      <vt:lpstr>The prevalence of Alzheimer’s disease is on the increase</vt:lpstr>
      <vt:lpstr>Alzheimer’s disease</vt:lpstr>
      <vt:lpstr>At least two different types of AD</vt:lpstr>
      <vt:lpstr>EOAD is caused by mutations in APP or APP-related genes</vt:lpstr>
      <vt:lpstr>Genetics of AD support 2 types of AD</vt:lpstr>
      <vt:lpstr>Mouse models have copied EOAD – kind of…</vt:lpstr>
      <vt:lpstr>PowerPoint Presentation</vt:lpstr>
      <vt:lpstr>No or little nerve cell loss in current models of EOAD</vt:lpstr>
      <vt:lpstr>National Plan to Address Alzheimer’s disease (NAPA)</vt:lpstr>
      <vt:lpstr>Recommendations from 2015 AD Summit</vt:lpstr>
      <vt:lpstr>MODEL-AD Goals</vt:lpstr>
      <vt:lpstr>MODEL-AD creation and matching new mouse models to human AD </vt:lpstr>
      <vt:lpstr>Use strong genetic risk factors to model LOAD</vt:lpstr>
      <vt:lpstr>Baseline strains relevant to LOAD </vt:lpstr>
      <vt:lpstr>An age-dependent increase in frailty index score but no cognitive decline in B6J.APOE4.Trem2*R47H</vt:lpstr>
      <vt:lpstr>Neuropathology to determine AD-relevant features in B6J.APOE4.Trem2*R47H</vt:lpstr>
      <vt:lpstr>Assessing cerebral perfusion (64Cu-PTSM) and glucose uptake (18F-FDG PET) in B6J.APOE4.Trem2*R47H</vt:lpstr>
      <vt:lpstr>Sex-specific modifications in perfusion and metabolism in B6.APOE4.Trem2*R47H mice</vt:lpstr>
      <vt:lpstr>Correlating PTSM and FDG with gene expression in B6J.APOE4.Trem2*R47H (B6.hAT)mice</vt:lpstr>
      <vt:lpstr>Modeling susceptibility loci in mice: What to do with GWAS variants?</vt:lpstr>
      <vt:lpstr>Leveraging the AD Data Universe</vt:lpstr>
      <vt:lpstr>Human-relevant data resources in AMP-AD</vt:lpstr>
      <vt:lpstr>The AMP-AD knowledge portal</vt:lpstr>
      <vt:lpstr>Variant prioritization</vt:lpstr>
      <vt:lpstr>Using B6.APOE4.Trem2*R47H mice as a sensitizer to assess low effect variants</vt:lpstr>
      <vt:lpstr>PowerPoint Presentation</vt:lpstr>
      <vt:lpstr>Matching AD-relevant transcript signatures in humans and mice</vt:lpstr>
      <vt:lpstr>The AMP-AD modules for LOAD</vt:lpstr>
      <vt:lpstr>The Mouse-AD panel: coverage by module</vt:lpstr>
      <vt:lpstr>Aligning human and mouse transcriptomes</vt:lpstr>
      <vt:lpstr>Aligning human and mouse transcriptomes</vt:lpstr>
      <vt:lpstr>PowerPoint Presentation</vt:lpstr>
      <vt:lpstr>Genetic context matters!</vt:lpstr>
      <vt:lpstr>A genetically diverse inbred strain panel for modeling AD</vt:lpstr>
      <vt:lpstr>Genetic context matters!</vt:lpstr>
      <vt:lpstr>PowerPoint Presentation</vt:lpstr>
      <vt:lpstr>Late onset Alzheimer’s disease is complex: genetics may not be enough</vt:lpstr>
      <vt:lpstr>Diet-related factors and physical inactivity are associated with increased risk for AD</vt:lpstr>
      <vt:lpstr>Chronic consumption of western diet causes obesity, cognitive decline and vascular damage</vt:lpstr>
      <vt:lpstr>So what’s the good news:  How do we prevent or treat Alzheimer’s disease?</vt:lpstr>
      <vt:lpstr>Exercise prevented damaging affects of obesity and aging in one strain of mice</vt:lpstr>
      <vt:lpstr>PowerPoint Presentation</vt:lpstr>
      <vt:lpstr>How does genetic risk affect the benefits of exercise during aging?</vt:lpstr>
      <vt:lpstr>Where are new drug targets coming from?</vt:lpstr>
      <vt:lpstr>Searching Agora for novel therapeutic targets for Alzheimer’s disease</vt:lpstr>
      <vt:lpstr>Searching Agora for novel therapeutic targets for Alzheimer’s disease</vt:lpstr>
      <vt:lpstr>Genes that show similar expression patterns to VGF may be better druggable targets</vt:lpstr>
      <vt:lpstr>Reasons to be optimistic</vt:lpstr>
      <vt:lpstr>Maine Alzheimer’s disease Research Alliance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55</cp:revision>
  <dcterms:created xsi:type="dcterms:W3CDTF">2019-10-20T15:57:42Z</dcterms:created>
  <dcterms:modified xsi:type="dcterms:W3CDTF">2019-10-22T18:32:16Z</dcterms:modified>
</cp:coreProperties>
</file>