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EBD2">
              <a:alpha val="48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254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lastRow>
    <a:fir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254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9BA7B4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8B9E">
              <a:alpha val="9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8B9E">
              <a:alpha val="90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1A596">
              <a:alpha val="20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D231A"/>
              </a:solidFill>
              <a:prstDash val="solid"/>
              <a:miter lim="400000"/>
            </a:ln>
          </a:left>
          <a:right>
            <a:ln w="12700" cap="flat">
              <a:solidFill>
                <a:srgbClr val="3D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CA581">
              <a:alpha val="50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56333">
              <a:alpha val="75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19B68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C09B6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45C39">
              <a:alpha val="8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77A48">
              <a:alpha val="81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3E29">
              <a:alpha val="85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solidFill>
                <a:srgbClr val="828D8E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828D8E"/>
              </a:solidFill>
              <a:prstDash val="solid"/>
              <a:miter lim="400000"/>
            </a:ln>
          </a:left>
          <a:right>
            <a:ln w="12700" cap="flat">
              <a:solidFill>
                <a:srgbClr val="828D8E"/>
              </a:solidFill>
              <a:prstDash val="solid"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solidFill>
                <a:srgbClr val="828D8E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DFD8">
              <a:alpha val="61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DFD8">
              <a:alpha val="61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E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168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1" name="Shape 19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89100"/>
            <a:ext cx="10464800" cy="3467100"/>
          </a:xfrm>
          <a:prstGeom prst="rect">
            <a:avLst/>
          </a:prstGeom>
        </p:spPr>
        <p:txBody>
          <a:bodyPr anchor="b"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181600"/>
            <a:ext cx="10464800" cy="146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“Type a quote here.”"/>
          <p:cNvSpPr txBox="1">
            <a:spLocks noGrp="1"/>
          </p:cNvSpPr>
          <p:nvPr>
            <p:ph type="body" sz="quarter" idx="13"/>
          </p:nvPr>
        </p:nvSpPr>
        <p:spPr>
          <a:xfrm>
            <a:off x="1270000" y="4267200"/>
            <a:ext cx="10464800" cy="850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</a:t>
            </a:r>
          </a:p>
        </p:txBody>
      </p:sp>
      <p:sp>
        <p:nvSpPr>
          <p:cNvPr id="94" name="–Johnny Appleseed"/>
          <p:cNvSpPr txBox="1">
            <a:spLocks noGrp="1"/>
          </p:cNvSpPr>
          <p:nvPr>
            <p:ph type="body" sz="quarter" idx="14"/>
          </p:nvPr>
        </p:nvSpPr>
        <p:spPr>
          <a:xfrm>
            <a:off x="1270000" y="6362700"/>
            <a:ext cx="10464800" cy="647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r>
              <a:t>–Johnny Appleseed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-355600" y="0"/>
            <a:ext cx="14782326" cy="10375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Image"/>
          <p:cNvSpPr>
            <a:spLocks noGrp="1"/>
          </p:cNvSpPr>
          <p:nvPr>
            <p:ph type="pic" sz="half" idx="13"/>
          </p:nvPr>
        </p:nvSpPr>
        <p:spPr>
          <a:xfrm>
            <a:off x="5283200" y="2819400"/>
            <a:ext cx="8565281" cy="5651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11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819400"/>
            <a:ext cx="5016500" cy="5651500"/>
          </a:xfrm>
          <a:prstGeom prst="rect">
            <a:avLst/>
          </a:prstGeom>
        </p:spPr>
        <p:txBody>
          <a:bodyPr/>
          <a:lstStyle>
            <a:lvl1pPr marL="368300" indent="-368300">
              <a:spcBef>
                <a:spcPts val="2800"/>
              </a:spcBef>
              <a:buBlip>
                <a:blip r:embed="rId3"/>
              </a:buBlip>
              <a:defRPr sz="3000"/>
            </a:lvl1pPr>
            <a:lvl2pPr marL="736600" indent="-368300">
              <a:spcBef>
                <a:spcPts val="2800"/>
              </a:spcBef>
              <a:buBlip>
                <a:blip r:embed="rId3"/>
              </a:buBlip>
              <a:defRPr sz="3000"/>
            </a:lvl2pPr>
            <a:lvl3pPr marL="1104900" indent="-368300">
              <a:spcBef>
                <a:spcPts val="2800"/>
              </a:spcBef>
              <a:buBlip>
                <a:blip r:embed="rId3"/>
              </a:buBlip>
              <a:defRPr sz="3000"/>
            </a:lvl3pPr>
            <a:lvl4pPr marL="1473200" indent="-368300">
              <a:spcBef>
                <a:spcPts val="2800"/>
              </a:spcBef>
              <a:buBlip>
                <a:blip r:embed="rId3"/>
              </a:buBlip>
              <a:defRPr sz="3000"/>
            </a:lvl4pPr>
            <a:lvl5pPr marL="1841500" indent="-368300">
              <a:spcBef>
                <a:spcPts val="2800"/>
              </a:spcBef>
              <a:buBlip>
                <a:blip r:embed="rId3"/>
              </a:buBlip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7299" y="9296399"/>
            <a:ext cx="323479" cy="4572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Image"/>
          <p:cNvSpPr>
            <a:spLocks noGrp="1"/>
          </p:cNvSpPr>
          <p:nvPr>
            <p:ph type="pic" idx="13"/>
          </p:nvPr>
        </p:nvSpPr>
        <p:spPr>
          <a:xfrm>
            <a:off x="1574800" y="114300"/>
            <a:ext cx="9855200" cy="650261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8" name="Title Text"/>
          <p:cNvSpPr txBox="1">
            <a:spLocks noGrp="1"/>
          </p:cNvSpPr>
          <p:nvPr>
            <p:ph type="title"/>
          </p:nvPr>
        </p:nvSpPr>
        <p:spPr>
          <a:xfrm>
            <a:off x="1270000" y="6680200"/>
            <a:ext cx="10464800" cy="1270000"/>
          </a:xfrm>
          <a:prstGeom prst="rect">
            <a:avLst/>
          </a:prstGeom>
        </p:spPr>
        <p:txBody>
          <a:bodyPr anchor="b"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12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7835900"/>
            <a:ext cx="10464800" cy="146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7299" y="9296399"/>
            <a:ext cx="323479" cy="4572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138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7299" y="9296399"/>
            <a:ext cx="323479" cy="4572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Image"/>
          <p:cNvSpPr>
            <a:spLocks noGrp="1"/>
          </p:cNvSpPr>
          <p:nvPr>
            <p:ph type="pic" sz="half" idx="13"/>
          </p:nvPr>
        </p:nvSpPr>
        <p:spPr>
          <a:xfrm>
            <a:off x="3390900" y="2832100"/>
            <a:ext cx="6210390" cy="4102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7" name="Title Text"/>
          <p:cNvSpPr txBox="1">
            <a:spLocks noGrp="1"/>
          </p:cNvSpPr>
          <p:nvPr>
            <p:ph type="title"/>
          </p:nvPr>
        </p:nvSpPr>
        <p:spPr>
          <a:xfrm>
            <a:off x="1270000" y="7315200"/>
            <a:ext cx="10464800" cy="18796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7299" y="9296400"/>
            <a:ext cx="323479" cy="4572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Image"/>
          <p:cNvSpPr>
            <a:spLocks noGrp="1"/>
          </p:cNvSpPr>
          <p:nvPr>
            <p:ph type="pic" idx="13"/>
          </p:nvPr>
        </p:nvSpPr>
        <p:spPr>
          <a:xfrm>
            <a:off x="3759200" y="825500"/>
            <a:ext cx="11548692" cy="7620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6" name="Title Text"/>
          <p:cNvSpPr txBox="1">
            <a:spLocks noGrp="1"/>
          </p:cNvSpPr>
          <p:nvPr>
            <p:ph type="title"/>
          </p:nvPr>
        </p:nvSpPr>
        <p:spPr>
          <a:xfrm>
            <a:off x="965200" y="1397000"/>
            <a:ext cx="5600700" cy="4038600"/>
          </a:xfrm>
          <a:prstGeom prst="rect">
            <a:avLst/>
          </a:prstGeom>
        </p:spPr>
        <p:txBody>
          <a:bodyPr anchor="b"/>
          <a:lstStyle>
            <a:lvl1pPr algn="ctr">
              <a:defRPr sz="6800"/>
            </a:lvl1pPr>
          </a:lstStyle>
          <a:p>
            <a:r>
              <a:t>Title Text</a:t>
            </a:r>
          </a:p>
        </p:txBody>
      </p:sp>
      <p:sp>
        <p:nvSpPr>
          <p:cNvPr id="1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5200" y="5448300"/>
            <a:ext cx="5600700" cy="2933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7299" y="9296399"/>
            <a:ext cx="323479" cy="4572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Image"/>
          <p:cNvSpPr>
            <a:spLocks noGrp="1"/>
          </p:cNvSpPr>
          <p:nvPr>
            <p:ph type="pic" sz="quarter" idx="13"/>
          </p:nvPr>
        </p:nvSpPr>
        <p:spPr>
          <a:xfrm>
            <a:off x="4168775" y="3343275"/>
            <a:ext cx="4657793" cy="30765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66" name="Title Text"/>
          <p:cNvSpPr txBox="1">
            <a:spLocks noGrp="1"/>
          </p:cNvSpPr>
          <p:nvPr>
            <p:ph type="title"/>
          </p:nvPr>
        </p:nvSpPr>
        <p:spPr>
          <a:xfrm>
            <a:off x="2578099" y="6705600"/>
            <a:ext cx="7848603" cy="1409701"/>
          </a:xfrm>
          <a:prstGeom prst="rect">
            <a:avLst/>
          </a:prstGeom>
        </p:spPr>
        <p:txBody>
          <a:bodyPr lIns="38100" tIns="38100" rIns="38100" bIns="38100"/>
          <a:lstStyle>
            <a:lvl1pPr algn="ctr"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1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62460" y="8191500"/>
            <a:ext cx="274837" cy="393700"/>
          </a:xfrm>
          <a:prstGeom prst="rect">
            <a:avLst/>
          </a:prstGeom>
        </p:spPr>
        <p:txBody>
          <a:bodyPr lIns="38100" tIns="38100" rIns="38100" bIns="38100" anchor="t"/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itle Text"/>
          <p:cNvSpPr txBox="1">
            <a:spLocks noGrp="1"/>
          </p:cNvSpPr>
          <p:nvPr>
            <p:ph type="title"/>
          </p:nvPr>
        </p:nvSpPr>
        <p:spPr>
          <a:xfrm>
            <a:off x="2578099" y="1695449"/>
            <a:ext cx="7848603" cy="158115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17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578099" y="3333750"/>
            <a:ext cx="7848603" cy="4381502"/>
          </a:xfrm>
          <a:prstGeom prst="rect">
            <a:avLst/>
          </a:prstGeom>
        </p:spPr>
        <p:txBody>
          <a:bodyPr lIns="38100" tIns="38100" rIns="38100" bIns="38100"/>
          <a:lstStyle>
            <a:lvl1pPr marL="836989" indent="-532189">
              <a:spcBef>
                <a:spcPts val="1200"/>
              </a:spcBef>
              <a:buSzPct val="30000"/>
              <a:buBlip>
                <a:blip r:embed="rId3"/>
              </a:buBlip>
              <a:defRPr sz="4000"/>
            </a:lvl1pPr>
            <a:lvl2pPr marL="1535489" indent="-532189">
              <a:spcBef>
                <a:spcPts val="1200"/>
              </a:spcBef>
              <a:buSzPct val="30000"/>
              <a:buBlip>
                <a:blip r:embed="rId3"/>
              </a:buBlip>
              <a:defRPr sz="4000"/>
            </a:lvl2pPr>
            <a:lvl3pPr marL="2246689" indent="-532189">
              <a:spcBef>
                <a:spcPts val="1200"/>
              </a:spcBef>
              <a:buSzPct val="30000"/>
              <a:buBlip>
                <a:blip r:embed="rId3"/>
              </a:buBlip>
              <a:defRPr sz="4000"/>
            </a:lvl3pPr>
            <a:lvl4pPr marL="2957889" indent="-532189">
              <a:spcBef>
                <a:spcPts val="1200"/>
              </a:spcBef>
              <a:buSzPct val="30000"/>
              <a:buBlip>
                <a:blip r:embed="rId3"/>
              </a:buBlip>
              <a:defRPr sz="4000"/>
            </a:lvl4pPr>
            <a:lvl5pPr marL="3681789" indent="-532189">
              <a:spcBef>
                <a:spcPts val="1200"/>
              </a:spcBef>
              <a:buSzPct val="30000"/>
              <a:buBlip>
                <a:blip r:embed="rId3"/>
              </a:buBlip>
              <a:defRPr sz="4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62460" y="8191500"/>
            <a:ext cx="274837" cy="393700"/>
          </a:xfrm>
          <a:prstGeom prst="rect">
            <a:avLst/>
          </a:prstGeom>
        </p:spPr>
        <p:txBody>
          <a:bodyPr lIns="38100" tIns="38100" rIns="38100" bIns="38100" anchor="t"/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574800" y="114300"/>
            <a:ext cx="9855200" cy="650260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680200"/>
            <a:ext cx="10464800" cy="1270000"/>
          </a:xfrm>
          <a:prstGeom prst="rect">
            <a:avLst/>
          </a:prstGeom>
        </p:spPr>
        <p:txBody>
          <a:bodyPr anchor="b"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7835900"/>
            <a:ext cx="10464800" cy="146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Image"/>
          <p:cNvSpPr>
            <a:spLocks noGrp="1"/>
          </p:cNvSpPr>
          <p:nvPr>
            <p:ph type="pic" idx="13"/>
          </p:nvPr>
        </p:nvSpPr>
        <p:spPr>
          <a:xfrm>
            <a:off x="-355600" y="0"/>
            <a:ext cx="14782326" cy="10375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7299" y="9296399"/>
            <a:ext cx="323479" cy="4572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89300"/>
            <a:ext cx="10464800" cy="31750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3759200" y="825500"/>
            <a:ext cx="11548692" cy="7620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65200" y="1397000"/>
            <a:ext cx="5600700" cy="4038600"/>
          </a:xfrm>
          <a:prstGeom prst="rect">
            <a:avLst/>
          </a:prstGeom>
        </p:spPr>
        <p:txBody>
          <a:bodyPr anchor="b"/>
          <a:lstStyle>
            <a:lvl1pPr algn="ctr">
              <a:defRPr sz="68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5200" y="5448300"/>
            <a:ext cx="5600700" cy="2933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5283200" y="2819400"/>
            <a:ext cx="8565280" cy="5651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819400"/>
            <a:ext cx="5016500" cy="5651500"/>
          </a:xfrm>
          <a:prstGeom prst="rect">
            <a:avLst/>
          </a:prstGeom>
        </p:spPr>
        <p:txBody>
          <a:bodyPr/>
          <a:lstStyle>
            <a:lvl1pPr marL="368300" indent="-368300">
              <a:spcBef>
                <a:spcPts val="2800"/>
              </a:spcBef>
              <a:buBlip>
                <a:blip r:embed="rId2"/>
              </a:buBlip>
              <a:defRPr sz="3000"/>
            </a:lvl1pPr>
            <a:lvl2pPr marL="736600" indent="-368300">
              <a:spcBef>
                <a:spcPts val="2800"/>
              </a:spcBef>
              <a:buBlip>
                <a:blip r:embed="rId2"/>
              </a:buBlip>
              <a:defRPr sz="3000"/>
            </a:lvl2pPr>
            <a:lvl3pPr marL="1104900" indent="-368300">
              <a:spcBef>
                <a:spcPts val="2800"/>
              </a:spcBef>
              <a:buBlip>
                <a:blip r:embed="rId2"/>
              </a:buBlip>
              <a:defRPr sz="3000"/>
            </a:lvl3pPr>
            <a:lvl4pPr marL="1473200" indent="-368300">
              <a:spcBef>
                <a:spcPts val="2800"/>
              </a:spcBef>
              <a:buBlip>
                <a:blip r:embed="rId2"/>
              </a:buBlip>
              <a:defRPr sz="3000"/>
            </a:lvl4pPr>
            <a:lvl5pPr marL="1841500" indent="-368300">
              <a:spcBef>
                <a:spcPts val="2800"/>
              </a:spcBef>
              <a:buBlip>
                <a:blip r:embed="rId2"/>
              </a:buBlip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7391400" y="762000"/>
            <a:ext cx="4660900" cy="3075332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half" idx="14"/>
          </p:nvPr>
        </p:nvSpPr>
        <p:spPr>
          <a:xfrm>
            <a:off x="6901631" y="3197028"/>
            <a:ext cx="5380144" cy="81153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-2291141" y="-26019"/>
            <a:ext cx="12309676" cy="9233763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1168400"/>
            <a:ext cx="10464800" cy="741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23"/>
              </a:buBlip>
            </a:lvl1pPr>
            <a:lvl2pPr>
              <a:buBlip>
                <a:blip r:embed="rId23"/>
              </a:buBlip>
            </a:lvl2pPr>
            <a:lvl3pPr>
              <a:buBlip>
                <a:blip r:embed="rId23"/>
              </a:buBlip>
            </a:lvl3pPr>
            <a:lvl4pPr>
              <a:buBlip>
                <a:blip r:embed="rId23"/>
              </a:buBlip>
            </a:lvl4pPr>
            <a:lvl5pPr>
              <a:buBlip>
                <a:blip r:embed="rId23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7299" y="9296399"/>
            <a:ext cx="323479" cy="457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ransition spd="med"/>
  <p:txStyles>
    <p:titleStyle>
      <a:lvl1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1pPr>
      <a:lvl2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2pPr>
      <a:lvl3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3pPr>
      <a:lvl4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4pPr>
      <a:lvl5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5pPr>
      <a:lvl6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6pPr>
      <a:lvl7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7pPr>
      <a:lvl8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8pPr>
      <a:lvl9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23"/>
        </a:buBlip>
        <a:tabLst/>
        <a:defRPr sz="38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1pPr>
      <a:lvl2pPr marL="9398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23"/>
        </a:buBlip>
        <a:tabLst/>
        <a:defRPr sz="38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2pPr>
      <a:lvl3pPr marL="14097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23"/>
        </a:buBlip>
        <a:tabLst/>
        <a:defRPr sz="38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3pPr>
      <a:lvl4pPr marL="18796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23"/>
        </a:buBlip>
        <a:tabLst/>
        <a:defRPr sz="38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4pPr>
      <a:lvl5pPr marL="23495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23"/>
        </a:buBlip>
        <a:tabLst/>
        <a:defRPr sz="38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5pPr>
      <a:lvl6pPr marL="28194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23"/>
        </a:buBlip>
        <a:tabLst/>
        <a:defRPr sz="38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6pPr>
      <a:lvl7pPr marL="32893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23"/>
        </a:buBlip>
        <a:tabLst/>
        <a:defRPr sz="38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7pPr>
      <a:lvl8pPr marL="37592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23"/>
        </a:buBlip>
        <a:tabLst/>
        <a:defRPr sz="38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8pPr>
      <a:lvl9pPr marL="42291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23"/>
        </a:buBlip>
        <a:tabLst/>
        <a:defRPr sz="38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afe Space Radio"/>
          <p:cNvSpPr txBox="1">
            <a:spLocks noGrp="1"/>
          </p:cNvSpPr>
          <p:nvPr>
            <p:ph type="title"/>
          </p:nvPr>
        </p:nvSpPr>
        <p:spPr>
          <a:xfrm>
            <a:off x="1102097" y="5837076"/>
            <a:ext cx="10464801" cy="1942505"/>
          </a:xfrm>
          <a:prstGeom prst="rect">
            <a:avLst/>
          </a:prstGeom>
        </p:spPr>
        <p:txBody>
          <a:bodyPr/>
          <a:lstStyle/>
          <a:p>
            <a:pPr defTabSz="337667">
              <a:defRPr sz="476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Caregiving and Dementia:</a:t>
            </a:r>
          </a:p>
          <a:p>
            <a:pPr defTabSz="337667">
              <a:defRPr sz="476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The parts that are Hard to Talk About.</a:t>
            </a:r>
          </a:p>
        </p:txBody>
      </p:sp>
      <p:sp>
        <p:nvSpPr>
          <p:cNvPr id="194" name="Anne Hallward MD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r" defTabSz="315468">
              <a:defRPr sz="1944">
                <a:solidFill>
                  <a:schemeClr val="accent4">
                    <a:hueOff val="-633268"/>
                    <a:lumOff val="-33072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Anne Hallward MD</a:t>
            </a:r>
          </a:p>
          <a:p>
            <a:pPr algn="r" defTabSz="315468">
              <a:defRPr sz="1944">
                <a:solidFill>
                  <a:schemeClr val="accent4">
                    <a:hueOff val="-633268"/>
                    <a:lumOff val="-33072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Clinical Geriatrics Colloquium</a:t>
            </a:r>
          </a:p>
          <a:p>
            <a:pPr algn="r" defTabSz="315468">
              <a:defRPr sz="1944">
                <a:solidFill>
                  <a:schemeClr val="accent4">
                    <a:hueOff val="-633268"/>
                    <a:lumOff val="-33072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Oct 28, 2019</a:t>
            </a:r>
          </a:p>
        </p:txBody>
      </p:sp>
      <p:pic>
        <p:nvPicPr>
          <p:cNvPr id="195" name="SSR logo.jpeg" descr="SSR logo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09160" y="794277"/>
            <a:ext cx="4986480" cy="49864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Screen Shot 2019-10-23 at 4.13.04 PM.png" descr="Screen Shot 2019-10-23 at 4.13.04 PM.png"/>
          <p:cNvPicPr>
            <a:picLocks noGrp="1"/>
          </p:cNvPicPr>
          <p:nvPr>
            <p:ph type="pic" idx="13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523007" y="1370625"/>
            <a:ext cx="9969501" cy="5257801"/>
          </a:xfrm>
          <a:prstGeom prst="rect">
            <a:avLst/>
          </a:prstGeom>
        </p:spPr>
      </p:pic>
      <p:sp>
        <p:nvSpPr>
          <p:cNvPr id="224" name="Ambiguous Loss, Dr. Pauline Bos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defRPr sz="4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Ambiguous Loss, Dr. Pauline Boss</a:t>
            </a:r>
          </a:p>
        </p:txBody>
      </p:sp>
      <p:pic>
        <p:nvPicPr>
          <p:cNvPr id="225" name="Ambiguous loss and isolation.mp3" descr="Ambiguous loss and isolation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707546" y="7955804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481" fill="hold"/>
                                        <p:tgtEl>
                                          <p:spTgt spid="2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2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Screen Shot 2019-10-23 at 10.31.23 PM.png" descr="Screen Shot 2019-10-23 at 10.31.23 PM.png"/>
          <p:cNvPicPr>
            <a:picLocks noGrp="1"/>
          </p:cNvPicPr>
          <p:nvPr>
            <p:ph type="pic" idx="13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523007" y="1370625"/>
            <a:ext cx="9969501" cy="5257801"/>
          </a:xfrm>
          <a:prstGeom prst="rect">
            <a:avLst/>
          </a:prstGeom>
        </p:spPr>
      </p:pic>
      <p:sp>
        <p:nvSpPr>
          <p:cNvPr id="228" name="Ang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5976"/>
            </a:lvl1pPr>
          </a:lstStyle>
          <a:p>
            <a:r>
              <a:t>Anger</a:t>
            </a:r>
          </a:p>
        </p:txBody>
      </p:sp>
      <p:sp>
        <p:nvSpPr>
          <p:cNvPr id="229" name="isolation, depression, abuse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isolation, depression, abuse</a:t>
            </a:r>
          </a:p>
        </p:txBody>
      </p:sp>
      <p:pic>
        <p:nvPicPr>
          <p:cNvPr id="230" name="abuse and depression.mp3" descr="abuse and depression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239731" y="7238403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816" fill="hold"/>
                                        <p:tgtEl>
                                          <p:spTgt spid="2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3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Screen Shot 2019-10-23 at 10.26.28 PM.png" descr="Screen Shot 2019-10-23 at 10.26.28 PM.png"/>
          <p:cNvPicPr>
            <a:picLocks noGrp="1"/>
          </p:cNvPicPr>
          <p:nvPr>
            <p:ph type="pic" idx="13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523007" y="1370625"/>
            <a:ext cx="9969501" cy="5257801"/>
          </a:xfrm>
          <a:prstGeom prst="rect">
            <a:avLst/>
          </a:prstGeom>
        </p:spPr>
      </p:pic>
      <p:sp>
        <p:nvSpPr>
          <p:cNvPr id="233" name="Wishing them Dead"/>
          <p:cNvSpPr txBox="1">
            <a:spLocks noGrp="1"/>
          </p:cNvSpPr>
          <p:nvPr>
            <p:ph type="title"/>
          </p:nvPr>
        </p:nvSpPr>
        <p:spPr>
          <a:xfrm>
            <a:off x="1270000" y="7367073"/>
            <a:ext cx="10464801" cy="1270001"/>
          </a:xfrm>
          <a:prstGeom prst="rect">
            <a:avLst/>
          </a:prstGeom>
        </p:spPr>
        <p:txBody>
          <a:bodyPr/>
          <a:lstStyle>
            <a:lvl1pPr defTabSz="484886">
              <a:defRPr sz="5976"/>
            </a:lvl1pPr>
          </a:lstStyle>
          <a:p>
            <a:r>
              <a:t>Wishing them Dead</a:t>
            </a:r>
          </a:p>
        </p:txBody>
      </p:sp>
      <p:pic>
        <p:nvPicPr>
          <p:cNvPr id="234" name="wishing them dead.mp3" descr="wishing them dead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249032" y="7781582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44" fill="hold"/>
                                        <p:tgtEl>
                                          <p:spTgt spid="2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3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Screen Shot 2019-10-23 at 10.18.52 PM.png" descr="Screen Shot 2019-10-23 at 10.18.52 PM.png"/>
          <p:cNvPicPr>
            <a:picLocks noGrp="1"/>
          </p:cNvPicPr>
          <p:nvPr>
            <p:ph type="pic" idx="13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523007" y="1370625"/>
            <a:ext cx="9969501" cy="5257801"/>
          </a:xfrm>
          <a:prstGeom prst="rect">
            <a:avLst/>
          </a:prstGeom>
        </p:spPr>
      </p:pic>
      <p:sp>
        <p:nvSpPr>
          <p:cNvPr id="237" name="Fears of Getting it Yourself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5976"/>
            </a:lvl1pPr>
          </a:lstStyle>
          <a:p>
            <a:r>
              <a:t>Fears of Getting it Yourself</a:t>
            </a:r>
          </a:p>
        </p:txBody>
      </p:sp>
      <p:pic>
        <p:nvPicPr>
          <p:cNvPr id="238" name="letter to my caregivers.mp3" descr="letter to my caregivers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245794" y="779815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670" fill="hold"/>
                                        <p:tgtEl>
                                          <p:spTgt spid="2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3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Screen Shot 2016-04-09 at 12.00.14 PM.jpg" descr="Screen Shot 2016-04-09 at 12.00.14 PM.jpg"/>
          <p:cNvPicPr>
            <a:picLocks noGrp="1" noChangeAspect="1"/>
          </p:cNvPicPr>
          <p:nvPr>
            <p:ph type="pic" idx="13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680200" y="2806700"/>
            <a:ext cx="5118100" cy="5702300"/>
          </a:xfrm>
          <a:prstGeom prst="rect">
            <a:avLst/>
          </a:prstGeom>
        </p:spPr>
      </p:pic>
      <p:sp>
        <p:nvSpPr>
          <p:cNvPr id="241" name="Caregiving and Dementi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0">
              <a:defRPr sz="69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After they Die</a:t>
            </a:r>
          </a:p>
        </p:txBody>
      </p:sp>
      <p:sp>
        <p:nvSpPr>
          <p:cNvPr id="242" name="So many parts of Caregiving are hard to talk about: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502412">
              <a:spcBef>
                <a:spcPts val="2400"/>
              </a:spcBef>
              <a:buSzTx/>
              <a:buNone/>
              <a:defRPr sz="28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The grieving process may be complicated by guilt… guilt because most of the sadness has already happened.</a:t>
            </a:r>
          </a:p>
        </p:txBody>
      </p:sp>
      <p:pic>
        <p:nvPicPr>
          <p:cNvPr id="243" name="Grief and dementia.mp3" descr="Grief and dementia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945783" y="7283414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763" fill="hold"/>
                                        <p:tgtEl>
                                          <p:spTgt spid="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4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Roger on Impact of SSR.mov" descr="Roger on Impact of SSR.mov"/>
          <p:cNvPicPr>
            <a:picLocks noGrp="1"/>
          </p:cNvPicPr>
          <p:nvPr>
            <p:ph type="pic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46" name="Impact on Affected Individuals"/>
          <p:cNvSpPr txBox="1"/>
          <p:nvPr/>
        </p:nvSpPr>
        <p:spPr>
          <a:xfrm>
            <a:off x="3370087" y="8733087"/>
            <a:ext cx="6264624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Impact on Affected Individuals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64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4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Overview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 algn="ctr"/>
            <a:r>
              <a:t>Overview</a:t>
            </a:r>
          </a:p>
        </p:txBody>
      </p:sp>
      <p:sp>
        <p:nvSpPr>
          <p:cNvPr id="198" name="Introduction to Safe Space Radio…"/>
          <p:cNvSpPr txBox="1">
            <a:spLocks noGrp="1"/>
          </p:cNvSpPr>
          <p:nvPr>
            <p:ph type="body" idx="1"/>
          </p:nvPr>
        </p:nvSpPr>
        <p:spPr>
          <a:xfrm>
            <a:off x="1147889" y="1955800"/>
            <a:ext cx="10464801" cy="7194521"/>
          </a:xfrm>
          <a:prstGeom prst="rect">
            <a:avLst/>
          </a:prstGeom>
        </p:spPr>
        <p:txBody>
          <a:bodyPr/>
          <a:lstStyle/>
          <a:p>
            <a:pPr marL="385318" indent="-385318" defTabSz="479044">
              <a:spcBef>
                <a:spcPts val="2400"/>
              </a:spcBef>
              <a:buBlip>
                <a:blip r:embed="rId2"/>
              </a:buBlip>
              <a:defRPr sz="3116"/>
            </a:pPr>
            <a:r>
              <a:t>Introduction to Safe Space Radio</a:t>
            </a:r>
          </a:p>
          <a:p>
            <a:pPr marL="385318" indent="-385318" defTabSz="479044">
              <a:spcBef>
                <a:spcPts val="2400"/>
              </a:spcBef>
              <a:buBlip>
                <a:blip r:embed="rId2"/>
              </a:buBlip>
              <a:defRPr sz="3116"/>
            </a:pPr>
            <a:r>
              <a:t>Shame and Silence</a:t>
            </a:r>
          </a:p>
          <a:p>
            <a:pPr marL="385318" indent="-385318" defTabSz="479044">
              <a:spcBef>
                <a:spcPts val="2400"/>
              </a:spcBef>
              <a:buBlip>
                <a:blip r:embed="rId2"/>
              </a:buBlip>
              <a:defRPr sz="3116"/>
            </a:pPr>
            <a:r>
              <a:t>Shame in the Caregiver Experience</a:t>
            </a:r>
          </a:p>
          <a:p>
            <a:pPr marL="770636" lvl="1" indent="-385318" defTabSz="479044">
              <a:spcBef>
                <a:spcPts val="2400"/>
              </a:spcBef>
              <a:buBlip>
                <a:blip r:embed="rId2"/>
              </a:buBlip>
              <a:defRPr sz="3116"/>
            </a:pPr>
            <a:r>
              <a:t>Ambiguous loss/complicated grief</a:t>
            </a:r>
          </a:p>
          <a:p>
            <a:pPr marL="770636" lvl="1" indent="-385318" defTabSz="479044">
              <a:spcBef>
                <a:spcPts val="2400"/>
              </a:spcBef>
              <a:buBlip>
                <a:blip r:embed="rId2"/>
              </a:buBlip>
              <a:defRPr sz="3116"/>
            </a:pPr>
            <a:r>
              <a:t>Embarrassment</a:t>
            </a:r>
          </a:p>
          <a:p>
            <a:pPr marL="770636" lvl="1" indent="-385318" defTabSz="479044">
              <a:spcBef>
                <a:spcPts val="2400"/>
              </a:spcBef>
              <a:buBlip>
                <a:blip r:embed="rId2"/>
              </a:buBlip>
              <a:defRPr sz="3116"/>
            </a:pPr>
            <a:r>
              <a:t>Anger and depression</a:t>
            </a:r>
          </a:p>
          <a:p>
            <a:pPr marL="770636" lvl="1" indent="-385318" defTabSz="479044">
              <a:spcBef>
                <a:spcPts val="2400"/>
              </a:spcBef>
              <a:buBlip>
                <a:blip r:embed="rId2"/>
              </a:buBlip>
              <a:defRPr sz="3116"/>
            </a:pPr>
            <a:r>
              <a:t>Wishing them Dead</a:t>
            </a:r>
          </a:p>
          <a:p>
            <a:pPr marL="770636" lvl="1" indent="-385318" defTabSz="479044">
              <a:spcBef>
                <a:spcPts val="2400"/>
              </a:spcBef>
              <a:buBlip>
                <a:blip r:embed="rId2"/>
              </a:buBlip>
              <a:defRPr sz="3116"/>
            </a:pPr>
            <a:r>
              <a:t>Fears of getting it yourself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Who We Are"/>
          <p:cNvSpPr txBox="1">
            <a:spLocks noGrp="1"/>
          </p:cNvSpPr>
          <p:nvPr>
            <p:ph type="title"/>
          </p:nvPr>
        </p:nvSpPr>
        <p:spPr>
          <a:xfrm>
            <a:off x="1270000" y="147569"/>
            <a:ext cx="10464800" cy="2108201"/>
          </a:xfrm>
          <a:prstGeom prst="rect">
            <a:avLst/>
          </a:prstGeom>
        </p:spPr>
        <p:txBody>
          <a:bodyPr/>
          <a:lstStyle>
            <a:lvl1pPr>
              <a:defRPr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Who We Are</a:t>
            </a:r>
          </a:p>
        </p:txBody>
      </p:sp>
      <p:sp>
        <p:nvSpPr>
          <p:cNvPr id="201" name="Safe Space Radio is a nationally broadcast public radio show and podcast designed as a public health intervention to reduce shame, stigma and silence through courageous conversations and heartfelt stories."/>
          <p:cNvSpPr txBox="1">
            <a:spLocks noGrp="1"/>
          </p:cNvSpPr>
          <p:nvPr>
            <p:ph type="body" idx="1"/>
          </p:nvPr>
        </p:nvSpPr>
        <p:spPr>
          <a:xfrm>
            <a:off x="1551963" y="1881716"/>
            <a:ext cx="9900874" cy="6509138"/>
          </a:xfrm>
          <a:prstGeom prst="rect">
            <a:avLst/>
          </a:prstGeom>
        </p:spPr>
        <p:txBody>
          <a:bodyPr/>
          <a:lstStyle>
            <a:lvl1pPr marL="308570" indent="-308570" defTabSz="473143">
              <a:spcBef>
                <a:spcPts val="2400"/>
              </a:spcBef>
              <a:buBlip>
                <a:blip r:embed="rId2"/>
              </a:buBlip>
              <a:defRPr sz="4717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Safe Space Radio is a nationally broadcast public radio show and podcast designed as a public health intervention to reduce shame, stigma and silence through courageous conversations and heartfelt stories.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m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Shame</a:t>
            </a:r>
          </a:p>
        </p:txBody>
      </p:sp>
      <p:sp>
        <p:nvSpPr>
          <p:cNvPr id="204" name="Shame is the feeling of being weak, bad, defective, or a failure, that makes me unlovable.…"/>
          <p:cNvSpPr txBox="1">
            <a:spLocks noGrp="1"/>
          </p:cNvSpPr>
          <p:nvPr>
            <p:ph type="body" idx="1"/>
          </p:nvPr>
        </p:nvSpPr>
        <p:spPr>
          <a:xfrm>
            <a:off x="1270000" y="1653045"/>
            <a:ext cx="10464800" cy="6892547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r>
              <a:t>Shame is the feeling of being weak, bad, defective, or a failure, that makes me unlovable.</a:t>
            </a:r>
          </a:p>
          <a:p>
            <a:pPr>
              <a:buBlip>
                <a:blip r:embed="rId2"/>
              </a:buBlip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r>
              <a:t>It leads to hiding, avoidance, silence and isolation.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creen Shot 2019-03-30 at 10.24.36 AM.png" descr="Screen Shot 2019-03-30 at 10.24.36 AM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586985" y="570313"/>
            <a:ext cx="9830830" cy="7444597"/>
          </a:xfrm>
          <a:prstGeom prst="rect">
            <a:avLst/>
          </a:prstGeom>
        </p:spPr>
      </p:pic>
      <p:sp>
        <p:nvSpPr>
          <p:cNvPr id="207" name="Shame"/>
          <p:cNvSpPr txBox="1">
            <a:spLocks noGrp="1"/>
          </p:cNvSpPr>
          <p:nvPr>
            <p:ph type="title"/>
          </p:nvPr>
        </p:nvSpPr>
        <p:spPr>
          <a:xfrm>
            <a:off x="896711" y="7763146"/>
            <a:ext cx="10464801" cy="1879602"/>
          </a:xfrm>
          <a:prstGeom prst="rect">
            <a:avLst/>
          </a:prstGeom>
        </p:spPr>
        <p:txBody>
          <a:bodyPr/>
          <a:lstStyle>
            <a:lvl1pPr>
              <a:defRPr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Shame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onsequences of Silence"/>
          <p:cNvSpPr txBox="1">
            <a:spLocks noGrp="1"/>
          </p:cNvSpPr>
          <p:nvPr>
            <p:ph type="title"/>
          </p:nvPr>
        </p:nvSpPr>
        <p:spPr>
          <a:xfrm>
            <a:off x="1167455" y="350165"/>
            <a:ext cx="10669890" cy="1581153"/>
          </a:xfrm>
          <a:prstGeom prst="rect">
            <a:avLst/>
          </a:prstGeom>
        </p:spPr>
        <p:txBody>
          <a:bodyPr/>
          <a:lstStyle>
            <a:lvl1pPr>
              <a:defRPr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Consequences of Silence</a:t>
            </a:r>
          </a:p>
        </p:txBody>
      </p:sp>
      <p:sp>
        <p:nvSpPr>
          <p:cNvPr id="210" name="No new perspective, meaning…"/>
          <p:cNvSpPr txBox="1">
            <a:spLocks noGrp="1"/>
          </p:cNvSpPr>
          <p:nvPr>
            <p:ph type="body" idx="1"/>
          </p:nvPr>
        </p:nvSpPr>
        <p:spPr>
          <a:xfrm>
            <a:off x="1440762" y="1571534"/>
            <a:ext cx="10669890" cy="7647442"/>
          </a:xfrm>
          <a:prstGeom prst="rect">
            <a:avLst/>
          </a:prstGeom>
        </p:spPr>
        <p:txBody>
          <a:bodyPr/>
          <a:lstStyle/>
          <a:p>
            <a:pPr marL="828956" indent="-524157">
              <a:buBlip>
                <a:blip r:embed="rId2"/>
              </a:buBlip>
              <a:defRPr sz="36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No new perspective, meaning</a:t>
            </a:r>
          </a:p>
          <a:p>
            <a:pPr marL="828956" indent="-524157">
              <a:buBlip>
                <a:blip r:embed="rId2"/>
              </a:buBlip>
              <a:defRPr sz="36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No sense of normalization or belonging</a:t>
            </a:r>
          </a:p>
          <a:p>
            <a:pPr marL="828956" indent="-524157">
              <a:buBlip>
                <a:blip r:embed="rId2"/>
              </a:buBlip>
              <a:defRPr sz="36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No acknowledgement of pain/struggle</a:t>
            </a:r>
          </a:p>
          <a:p>
            <a:pPr marL="828956" indent="-524157">
              <a:buBlip>
                <a:blip r:embed="rId2"/>
              </a:buBlip>
              <a:defRPr sz="36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Silence makes it seem bad</a:t>
            </a:r>
          </a:p>
          <a:p>
            <a:pPr marL="828956" indent="-524157">
              <a:buBlip>
                <a:blip r:embed="rId2"/>
              </a:buBlip>
              <a:defRPr sz="36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Shame for hiding/avoidance itself</a:t>
            </a:r>
          </a:p>
          <a:p>
            <a:pPr marL="828956" indent="-524157">
              <a:buBlip>
                <a:blip r:embed="rId2"/>
              </a:buBlip>
              <a:defRPr sz="36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Absence of compassion</a:t>
            </a:r>
          </a:p>
          <a:p>
            <a:pPr marL="828956" indent="-524157">
              <a:buBlip>
                <a:blip r:embed="rId2"/>
              </a:buBlip>
              <a:defRPr sz="36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Sense of doomed isolation</a:t>
            </a:r>
          </a:p>
          <a:p>
            <a:pPr marL="828956" indent="-524157">
              <a:buBlip>
                <a:blip r:embed="rId2"/>
              </a:buBlip>
              <a:defRPr sz="36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Poorer health</a:t>
            </a:r>
          </a:p>
          <a:p>
            <a:pPr marL="828956" indent="-524157">
              <a:buBlip>
                <a:blip r:embed="rId2"/>
              </a:buBlip>
              <a:defRPr sz="36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Problems go unaddressed.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2405" r="9619" b="5996"/>
          <a:stretch>
            <a:fillRect/>
          </a:stretch>
        </p:blipFill>
        <p:spPr>
          <a:xfrm>
            <a:off x="0" y="-1"/>
            <a:ext cx="13004800" cy="9753602"/>
          </a:xfrm>
          <a:prstGeom prst="rect">
            <a:avLst/>
          </a:prstGeom>
        </p:spPr>
      </p:pic>
      <p:pic>
        <p:nvPicPr>
          <p:cNvPr id="213" name="word cloud.jpg" descr="word cloud.jpg"/>
          <p:cNvPicPr>
            <a:picLocks noChangeAspect="1"/>
          </p:cNvPicPr>
          <p:nvPr/>
        </p:nvPicPr>
        <p:blipFill>
          <a:blip r:embed="rId3">
            <a:extLst/>
          </a:blip>
          <a:srcRect l="3125" r="3125"/>
          <a:stretch>
            <a:fillRect/>
          </a:stretch>
        </p:blipFill>
        <p:spPr>
          <a:xfrm>
            <a:off x="-2" y="0"/>
            <a:ext cx="13004803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closet door.png" descr="closet door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680200" y="2806700"/>
            <a:ext cx="5118100" cy="5702300"/>
          </a:xfrm>
          <a:prstGeom prst="rect">
            <a:avLst/>
          </a:prstGeom>
        </p:spPr>
      </p:pic>
      <p:sp>
        <p:nvSpPr>
          <p:cNvPr id="216" name="Our Miss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Our Mission</a:t>
            </a:r>
          </a:p>
        </p:txBody>
      </p:sp>
      <p:sp>
        <p:nvSpPr>
          <p:cNvPr id="217" name="Safe Space Radio: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38150">
              <a:spcBef>
                <a:spcPts val="2100"/>
              </a:spcBef>
              <a:buSzTx/>
              <a:buNone/>
              <a:defRPr sz="33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Safe Space Radio:</a:t>
            </a:r>
          </a:p>
          <a:p>
            <a:pPr marL="451183" indent="-451183" defTabSz="438150">
              <a:spcBef>
                <a:spcPts val="2100"/>
              </a:spcBef>
              <a:buBlip>
                <a:blip r:embed="rId3"/>
              </a:buBlip>
              <a:defRPr sz="33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inspires courageous conversations, </a:t>
            </a:r>
          </a:p>
          <a:p>
            <a:pPr marL="451183" indent="-451183" defTabSz="438150">
              <a:spcBef>
                <a:spcPts val="2100"/>
              </a:spcBef>
              <a:buBlip>
                <a:blip r:embed="rId3"/>
              </a:buBlip>
              <a:defRPr sz="33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breaks down the barriers that divide us, </a:t>
            </a:r>
          </a:p>
          <a:p>
            <a:pPr marL="451183" indent="-451183" defTabSz="438150">
              <a:spcBef>
                <a:spcPts val="2100"/>
              </a:spcBef>
              <a:buBlip>
                <a:blip r:embed="rId3"/>
              </a:buBlip>
              <a:defRPr sz="33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and creates compassionate communities.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Screen Shot 2016-04-09 at 12.00.14 PM.jpg" descr="Screen Shot 2016-04-09 at 12.00.14 PM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680200" y="2806700"/>
            <a:ext cx="5118100" cy="5702300"/>
          </a:xfrm>
          <a:prstGeom prst="rect">
            <a:avLst/>
          </a:prstGeom>
        </p:spPr>
      </p:pic>
      <p:sp>
        <p:nvSpPr>
          <p:cNvPr id="220" name="Caregiving and Dementi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0">
              <a:defRPr sz="69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Caregiving and Dementia</a:t>
            </a:r>
          </a:p>
        </p:txBody>
      </p:sp>
      <p:sp>
        <p:nvSpPr>
          <p:cNvPr id="221" name="So many parts of Caregiving are hard to talk about: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502412">
              <a:spcBef>
                <a:spcPts val="2400"/>
              </a:spcBef>
              <a:buSzTx/>
              <a:buNone/>
              <a:defRPr sz="28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So many parts of Caregiving are hard to talk about:</a:t>
            </a:r>
          </a:p>
          <a:p>
            <a:pPr marL="633476" lvl="1" indent="-316738" defTabSz="502412">
              <a:spcBef>
                <a:spcPts val="2400"/>
              </a:spcBef>
              <a:buBlip>
                <a:blip r:embed="rId3"/>
              </a:buBlip>
              <a:defRPr sz="25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Complicated Grief</a:t>
            </a:r>
            <a:endParaRPr sz="2800"/>
          </a:p>
          <a:p>
            <a:pPr marL="633476" lvl="1" indent="-316738" defTabSz="502412">
              <a:spcBef>
                <a:spcPts val="2400"/>
              </a:spcBef>
              <a:buBlip>
                <a:blip r:embed="rId3"/>
              </a:buBlip>
              <a:defRPr sz="25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Anger</a:t>
            </a:r>
          </a:p>
          <a:p>
            <a:pPr marL="633476" lvl="1" indent="-316738" defTabSz="502412">
              <a:spcBef>
                <a:spcPts val="2400"/>
              </a:spcBef>
              <a:buBlip>
                <a:blip r:embed="rId3"/>
              </a:buBlip>
              <a:defRPr sz="25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Guilt</a:t>
            </a:r>
          </a:p>
          <a:p>
            <a:pPr marL="633476" lvl="1" indent="-316738" defTabSz="502412">
              <a:spcBef>
                <a:spcPts val="2400"/>
              </a:spcBef>
              <a:buBlip>
                <a:blip r:embed="rId3"/>
              </a:buBlip>
              <a:defRPr sz="25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Embarrassment</a:t>
            </a:r>
          </a:p>
          <a:p>
            <a:pPr marL="633476" lvl="1" indent="-316738" defTabSz="502412">
              <a:spcBef>
                <a:spcPts val="2400"/>
              </a:spcBef>
              <a:buBlip>
                <a:blip r:embed="rId3"/>
              </a:buBlip>
              <a:defRPr sz="25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Loneliness</a:t>
            </a:r>
          </a:p>
          <a:p>
            <a:pPr marL="633476" lvl="1" indent="-316738" defTabSz="502412">
              <a:spcBef>
                <a:spcPts val="2400"/>
              </a:spcBef>
              <a:buBlip>
                <a:blip r:embed="rId3"/>
              </a:buBlip>
              <a:defRPr sz="25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Wishing for their death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Parchment">
  <a:themeElements>
    <a:clrScheme name="Parchment">
      <a:dk1>
        <a:srgbClr val="3E231A"/>
      </a:dk1>
      <a:lt1>
        <a:srgbClr val="24383E"/>
      </a:lt1>
      <a:dk2>
        <a:srgbClr val="5C5E5F"/>
      </a:dk2>
      <a:lt2>
        <a:srgbClr val="CBCBCB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Parchment">
      <a:majorFont>
        <a:latin typeface="Papyrus"/>
        <a:ea typeface="Papyrus"/>
        <a:cs typeface="Papyrus"/>
      </a:majorFont>
      <a:minorFont>
        <a:latin typeface="Papyrus"/>
        <a:ea typeface="Papyrus"/>
        <a:cs typeface="Papyrus"/>
      </a:minorFont>
    </a:fontScheme>
    <a:fmtScheme name="Parchm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25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762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3E231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3E231A"/>
            </a:solidFill>
            <a:effectLst/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archment">
  <a:themeElements>
    <a:clrScheme name="Parchment">
      <a:dk1>
        <a:srgbClr val="000000"/>
      </a:dk1>
      <a:lt1>
        <a:srgbClr val="FFFFFF"/>
      </a:lt1>
      <a:dk2>
        <a:srgbClr val="5C5E5F"/>
      </a:dk2>
      <a:lt2>
        <a:srgbClr val="CBCBCB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Parchment">
      <a:majorFont>
        <a:latin typeface="Papyrus"/>
        <a:ea typeface="Papyrus"/>
        <a:cs typeface="Papyrus"/>
      </a:majorFont>
      <a:minorFont>
        <a:latin typeface="Papyrus"/>
        <a:ea typeface="Papyrus"/>
        <a:cs typeface="Papyrus"/>
      </a:minorFont>
    </a:fontScheme>
    <a:fmtScheme name="Parchm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25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762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3E231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3E231A"/>
            </a:solidFill>
            <a:effectLst/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255</Words>
  <Application>Microsoft Office PowerPoint</Application>
  <PresentationFormat>Custom</PresentationFormat>
  <Paragraphs>51</Paragraphs>
  <Slides>15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Avenir Next</vt:lpstr>
      <vt:lpstr>Helvetica</vt:lpstr>
      <vt:lpstr>Helvetica Neue</vt:lpstr>
      <vt:lpstr>Papyrus</vt:lpstr>
      <vt:lpstr>Parchment</vt:lpstr>
      <vt:lpstr>Caregiving and Dementia: The parts that are Hard to Talk About.</vt:lpstr>
      <vt:lpstr>Overview</vt:lpstr>
      <vt:lpstr>Who We Are</vt:lpstr>
      <vt:lpstr>Shame</vt:lpstr>
      <vt:lpstr>Shame</vt:lpstr>
      <vt:lpstr>Consequences of Silence</vt:lpstr>
      <vt:lpstr>PowerPoint Presentation</vt:lpstr>
      <vt:lpstr>Our Mission</vt:lpstr>
      <vt:lpstr>Caregiving and Dementia</vt:lpstr>
      <vt:lpstr>Ambiguous Loss, Dr. Pauline Boss</vt:lpstr>
      <vt:lpstr>Anger</vt:lpstr>
      <vt:lpstr>Wishing them Dead</vt:lpstr>
      <vt:lpstr>Fears of Getting it Yourself</vt:lpstr>
      <vt:lpstr>After they Die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Caregiving and Dementia: The parts that are Hard to Talk About.</dc:title>
  <dc:creator>David Wihry</dc:creator>
  <cp:lastModifiedBy>David Wihry</cp:lastModifiedBy>
  <cp:revision>2</cp:revision>
  <dcterms:modified xsi:type="dcterms:W3CDTF">2019-10-24T13:58:17Z</dcterms:modified>
</cp:coreProperties>
</file>