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  <p:sldMasterId id="2147483739" r:id="rId6"/>
  </p:sldMasterIdLst>
  <p:notesMasterIdLst>
    <p:notesMasterId r:id="rId58"/>
  </p:notesMasterIdLst>
  <p:handoutMasterIdLst>
    <p:handoutMasterId r:id="rId59"/>
  </p:handoutMasterIdLst>
  <p:sldIdLst>
    <p:sldId id="264" r:id="rId7"/>
    <p:sldId id="265" r:id="rId8"/>
    <p:sldId id="353" r:id="rId9"/>
    <p:sldId id="354" r:id="rId10"/>
    <p:sldId id="352" r:id="rId11"/>
    <p:sldId id="356" r:id="rId12"/>
    <p:sldId id="357" r:id="rId13"/>
    <p:sldId id="358" r:id="rId14"/>
    <p:sldId id="359" r:id="rId15"/>
    <p:sldId id="360" r:id="rId16"/>
    <p:sldId id="398" r:id="rId17"/>
    <p:sldId id="371" r:id="rId18"/>
    <p:sldId id="399" r:id="rId19"/>
    <p:sldId id="373" r:id="rId20"/>
    <p:sldId id="401" r:id="rId21"/>
    <p:sldId id="374" r:id="rId22"/>
    <p:sldId id="370" r:id="rId23"/>
    <p:sldId id="376" r:id="rId24"/>
    <p:sldId id="375" r:id="rId25"/>
    <p:sldId id="402" r:id="rId26"/>
    <p:sldId id="377" r:id="rId27"/>
    <p:sldId id="403" r:id="rId28"/>
    <p:sldId id="355" r:id="rId29"/>
    <p:sldId id="378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95" r:id="rId46"/>
    <p:sldId id="396" r:id="rId47"/>
    <p:sldId id="404" r:id="rId48"/>
    <p:sldId id="397" r:id="rId49"/>
    <p:sldId id="408" r:id="rId50"/>
    <p:sldId id="405" r:id="rId51"/>
    <p:sldId id="400" r:id="rId52"/>
    <p:sldId id="407" r:id="rId53"/>
    <p:sldId id="406" r:id="rId54"/>
    <p:sldId id="409" r:id="rId55"/>
    <p:sldId id="349" r:id="rId56"/>
    <p:sldId id="350" r:id="rId57"/>
  </p:sldIdLst>
  <p:sldSz cx="9144000" cy="6858000" type="screen4x3"/>
  <p:notesSz cx="9601200" cy="73152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1B34"/>
    <a:srgbClr val="000000"/>
    <a:srgbClr val="5B97B1"/>
    <a:srgbClr val="695D54"/>
    <a:srgbClr val="BDB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2524" autoAdjust="0"/>
    <p:restoredTop sz="90931" autoAdjust="0"/>
  </p:normalViewPr>
  <p:slideViewPr>
    <p:cSldViewPr>
      <p:cViewPr varScale="1">
        <p:scale>
          <a:sx n="105" d="100"/>
          <a:sy n="105" d="100"/>
        </p:scale>
        <p:origin x="14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12"/>
    </p:cViewPr>
  </p:sorterViewPr>
  <p:notesViewPr>
    <p:cSldViewPr>
      <p:cViewPr varScale="1">
        <p:scale>
          <a:sx n="66" d="100"/>
          <a:sy n="66" d="100"/>
        </p:scale>
        <p:origin x="-1792" y="-60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smtClean="0"/>
              <a:t>MMC PowerPoint Template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"/>
          </p:nvPr>
        </p:nvSpPr>
        <p:spPr>
          <a:xfrm>
            <a:off x="5439014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8B24407-F90C-4484-9490-FD3B0A9C1414}" type="datetimeFigureOut">
              <a:rPr lang="en-US" smtClean="0"/>
              <a:t>10/24/2019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06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C020062-4AB9-4B07-A67D-BA5920C42E97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E94A13-9A67-4310-8242-6A88B1E93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509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3A637B-69CB-4ACD-AEAC-835BEC969BAD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Topic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</a:t>
            </a:r>
            <a:fld id="{1C930901-2040-474E-887D-60390B5D8E8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6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7DF08A-B849-4215-8693-10423EE98989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DB81E8-C28A-4EFD-B977-D3A6902F7C33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Topic</a:t>
            </a:r>
          </a:p>
        </p:txBody>
      </p:sp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Slide </a:t>
            </a:r>
            <a:fld id="{B69D643B-6962-4A4F-BC1C-CBE382637924}" type="slidenum">
              <a:rPr lang="en-US" sz="1200">
                <a:solidFill>
                  <a:schemeClr val="tx1"/>
                </a:solidFill>
              </a:rPr>
              <a:pPr eaLnBrk="1" hangingPunct="1"/>
              <a:t>47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b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-123" charset="0"/>
                <a:ea typeface="ＭＳ Ｐゴシック" pitchFamily="-123" charset="-128"/>
                <a:cs typeface="ＭＳ Ｐゴシック" pitchFamily="-123" charset="-128"/>
              </a:rPr>
              <a:t>Delirium</a:t>
            </a:r>
          </a:p>
        </p:txBody>
      </p:sp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ECC51A3-1416-4C7F-8796-9E78201D0AA6}" type="slidenum">
              <a:rPr lang="en-US">
                <a:latin typeface="Times New Roman" pitchFamily="-123" charset="0"/>
                <a:ea typeface="ＭＳ Ｐゴシック" pitchFamily="-123" charset="-128"/>
                <a:cs typeface="ＭＳ Ｐゴシック" pitchFamily="-123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latin typeface="Times New Roman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Times New Roman" pitchFamily="-12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75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-123" charset="0"/>
                <a:ea typeface="ＭＳ Ｐゴシック" pitchFamily="-123" charset="-128"/>
                <a:cs typeface="ＭＳ Ｐゴシック" pitchFamily="-123" charset="-128"/>
              </a:rPr>
              <a:t>Delirium</a:t>
            </a:r>
          </a:p>
        </p:txBody>
      </p:sp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2543F0-47F4-4374-BA3C-78C32568F1D5}" type="slidenum">
              <a:rPr lang="en-US">
                <a:latin typeface="Times New Roman" pitchFamily="-123" charset="0"/>
                <a:ea typeface="ＭＳ Ｐゴシック" pitchFamily="-123" charset="-128"/>
                <a:cs typeface="ＭＳ Ｐゴシック" pitchFamily="-123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dirty="0">
              <a:latin typeface="Times New Roman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Times New Roman" pitchFamily="-12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9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02" y="2129896"/>
            <a:ext cx="7772797" cy="14710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3" y="3886729"/>
            <a:ext cx="6401594" cy="1751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0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77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2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7" y="275167"/>
            <a:ext cx="2056805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75167"/>
            <a:ext cx="6077148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352800" y="2743200"/>
            <a:ext cx="4953000" cy="301752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 b="1" baseline="0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– Garamond – Bold –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52800" y="3100001"/>
            <a:ext cx="4953000" cy="276999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 – Garamond –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52800" y="1981200"/>
            <a:ext cx="4953000" cy="68275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b="0" baseline="0">
                <a:solidFill>
                  <a:srgbClr val="9E1B34"/>
                </a:solidFill>
              </a:defRPr>
            </a:lvl1pPr>
          </a:lstStyle>
          <a:p>
            <a:pPr lvl="0"/>
            <a:r>
              <a:rPr lang="en-US" dirty="0"/>
              <a:t>Title – Garamond – 36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Option 1 - Single Column">
    <p:bg bwMode="auto"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95400"/>
            <a:ext cx="8229600" cy="4495800"/>
          </a:xfrm>
        </p:spPr>
        <p:txBody>
          <a:bodyPr>
            <a:noAutofit/>
          </a:bodyPr>
          <a:lstStyle>
            <a:lvl1pPr marL="285750" indent="-285750">
              <a:buClr>
                <a:srgbClr val="9E1B34"/>
              </a:buClr>
              <a:buFont typeface="Arial" pitchFamily="34" charset="0"/>
              <a:buChar char="•"/>
              <a:defRPr sz="1800" b="0">
                <a:solidFill>
                  <a:schemeClr val="tx1"/>
                </a:solidFill>
              </a:defRPr>
            </a:lvl1pPr>
            <a:lvl2pPr>
              <a:buClr>
                <a:srgbClr val="9E1B34"/>
              </a:buClr>
              <a:defRPr sz="1800" baseline="0">
                <a:solidFill>
                  <a:schemeClr val="tx1"/>
                </a:solidFill>
              </a:defRPr>
            </a:lvl2pPr>
            <a:lvl3pPr>
              <a:buClr>
                <a:srgbClr val="9E1B34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4pPr>
            <a:lvl5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5pPr>
          </a:lstStyle>
          <a:p>
            <a:pPr lvl="0"/>
            <a:r>
              <a:rPr lang="en-US" dirty="0"/>
              <a:t>Body copy – Garamond –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– Garamond – 18pt</a:t>
            </a:r>
          </a:p>
          <a:p>
            <a:pPr lvl="2"/>
            <a:r>
              <a:rPr lang="en-US" dirty="0"/>
              <a:t>Third level – Garamond –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– Garamond – 36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08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Option 2 - Two Columns">
    <p:bg bwMode="auto"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95400"/>
            <a:ext cx="4023360" cy="4495800"/>
          </a:xfrm>
        </p:spPr>
        <p:txBody>
          <a:bodyPr>
            <a:noAutofit/>
          </a:bodyPr>
          <a:lstStyle>
            <a:lvl1pPr marL="285750" indent="-285750">
              <a:buClr>
                <a:srgbClr val="9E1B34"/>
              </a:buClr>
              <a:buFont typeface="Arial" pitchFamily="34" charset="0"/>
              <a:buChar char="•"/>
              <a:defRPr sz="1800" b="0">
                <a:solidFill>
                  <a:schemeClr val="tx1"/>
                </a:solidFill>
              </a:defRPr>
            </a:lvl1pPr>
            <a:lvl2pPr>
              <a:buClr>
                <a:srgbClr val="9E1B34"/>
              </a:buClr>
              <a:defRPr sz="1800" baseline="0">
                <a:solidFill>
                  <a:schemeClr val="tx1"/>
                </a:solidFill>
              </a:defRPr>
            </a:lvl2pPr>
            <a:lvl3pPr>
              <a:buClr>
                <a:srgbClr val="9E1B34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4pPr>
            <a:lvl5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5pPr>
          </a:lstStyle>
          <a:p>
            <a:pPr lvl="0"/>
            <a:r>
              <a:rPr lang="en-US" dirty="0"/>
              <a:t>Body copy – Garamond –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– Garamond – 18pt</a:t>
            </a:r>
          </a:p>
          <a:p>
            <a:pPr lvl="2"/>
            <a:r>
              <a:rPr lang="en-US" dirty="0"/>
              <a:t>Third level – Garamond –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86300" y="1295400"/>
            <a:ext cx="4023360" cy="4495800"/>
          </a:xfrm>
        </p:spPr>
        <p:txBody>
          <a:bodyPr>
            <a:noAutofit/>
          </a:bodyPr>
          <a:lstStyle>
            <a:lvl1pPr marL="285750" indent="-285750">
              <a:buClr>
                <a:srgbClr val="9E1B34"/>
              </a:buClr>
              <a:buFont typeface="Arial" pitchFamily="34" charset="0"/>
              <a:buChar char="•"/>
              <a:defRPr sz="1800" b="0">
                <a:solidFill>
                  <a:schemeClr val="tx1"/>
                </a:solidFill>
              </a:defRPr>
            </a:lvl1pPr>
            <a:lvl2pPr>
              <a:buClr>
                <a:srgbClr val="9E1B34"/>
              </a:buClr>
              <a:defRPr sz="1800" baseline="0">
                <a:solidFill>
                  <a:schemeClr val="tx1"/>
                </a:solidFill>
              </a:defRPr>
            </a:lvl2pPr>
            <a:lvl3pPr>
              <a:buClr>
                <a:srgbClr val="9E1B34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4pPr>
            <a:lvl5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5pPr>
          </a:lstStyle>
          <a:p>
            <a:pPr lvl="0"/>
            <a:r>
              <a:rPr lang="en-US" dirty="0"/>
              <a:t>Body copy – Garamond –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– Garamond – 18pt</a:t>
            </a:r>
          </a:p>
          <a:p>
            <a:pPr lvl="2"/>
            <a:r>
              <a:rPr lang="en-US" dirty="0"/>
              <a:t>Third level – Garamond –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– Garamond – 36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44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- Option 1 - Custom">
    <p:bg bwMode="auto"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-1816" y="0"/>
            <a:ext cx="9147633" cy="3886200"/>
          </a:xfrm>
          <a:prstGeom prst="rect">
            <a:avLst/>
          </a:prstGeom>
          <a:solidFill>
            <a:srgbClr val="BDB6B0">
              <a:alpha val="50000"/>
            </a:srgbClr>
          </a:solidFill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</a:t>
            </a:r>
            <a:br>
              <a:rPr lang="en-US" dirty="0"/>
            </a:br>
            <a:r>
              <a:rPr lang="en-US" dirty="0"/>
              <a:t>4.5 in. x 10 in.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148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/>
              <a:t>Breaker Title – Garamond –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7890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- Option 2 - Physicians">
    <p:bg bwMode="auto"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148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/>
              <a:t>Breaker Title – Garamond – 36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E77BE-CE7D-4A37-912C-C546498F7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 b="18973"/>
          <a:stretch/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5577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- Option 3 - Surgery">
    <p:bg bwMode="auto"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FE77BE-CE7D-4A37-912C-C546498F7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8" b="53559"/>
          <a:stretch/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148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/>
              <a:t>Breaker Title – Garamond – 36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0852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- Option 4 - Mother/Son">
    <p:bg bwMode="auto"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FE77BE-CE7D-4A37-912C-C546498F7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1" b="46816"/>
          <a:stretch/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148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/>
              <a:t>Breaker Title – Garamond – 36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8808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- Option 5 - Headlight">
    <p:bg bwMode="auto"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FE77BE-CE7D-4A37-912C-C546498F7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 b="55807"/>
          <a:stretch/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49530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Headshot</a:t>
            </a:r>
            <a:br>
              <a:rPr lang="en-US" dirty="0"/>
            </a:br>
            <a:r>
              <a:rPr lang="en-US" dirty="0"/>
              <a:t>1 in. x 1in.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49530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Name/Title – Garamond –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148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/>
              <a:t>Breaker Title – Garamond – 36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090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55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2015, 2011 Sarah Hallen, MD and contributors 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67468-0628-4466-8C1A-22D5739AD1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4035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62875" y="6286500"/>
            <a:ext cx="914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© 2015, 2011 Sarah </a:t>
            </a:r>
            <a:r>
              <a:rPr lang="en-US" altLang="en-US" dirty="0" err="1" smtClean="0"/>
              <a:t>Hallen</a:t>
            </a:r>
            <a:r>
              <a:rPr lang="en-US" altLang="en-US" dirty="0" smtClean="0"/>
              <a:t>, MD and contributors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277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0840E-ECDD-4220-B7FF-4D8A21BAB1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8807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6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828800" cy="304800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en-US" altLang="en-US" dirty="0" smtClean="0"/>
              <a:t>© 2015, 2011 Sarah </a:t>
            </a:r>
            <a:r>
              <a:rPr lang="en-US" altLang="en-US" dirty="0" err="1" smtClean="0"/>
              <a:t>Hallen</a:t>
            </a:r>
            <a:r>
              <a:rPr lang="en-US" altLang="en-US" dirty="0" smtClean="0"/>
              <a:t>, MD and contributors 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8730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86500" y="6324600"/>
            <a:ext cx="2400300" cy="304800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en-US" dirty="0" smtClean="0"/>
              <a:t>© 2015, 2011 Sarah </a:t>
            </a:r>
            <a:r>
              <a:rPr lang="en-US" altLang="en-US" dirty="0" err="1" smtClean="0"/>
              <a:t>Hallen</a:t>
            </a:r>
            <a:r>
              <a:rPr lang="en-US" altLang="en-US" dirty="0" smtClean="0"/>
              <a:t>, MD and contributors 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327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352800" y="2743200"/>
            <a:ext cx="4953000" cy="301752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 b="1" baseline="0">
                <a:solidFill>
                  <a:srgbClr val="000000"/>
                </a:solidFill>
              </a:defRPr>
            </a:lvl1pPr>
            <a:lvl5pPr marL="1828709" indent="0">
              <a:buNone/>
              <a:defRPr/>
            </a:lvl5pPr>
          </a:lstStyle>
          <a:p>
            <a:pPr lvl="0"/>
            <a:r>
              <a:rPr lang="en-US" dirty="0" smtClean="0"/>
              <a:t>Subtitle – Garamond – Bold – 20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52800" y="3100002"/>
            <a:ext cx="4953000" cy="276999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Date – Garamond – 18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52800" y="1981200"/>
            <a:ext cx="4953000" cy="68275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b="0" baseline="0">
                <a:solidFill>
                  <a:srgbClr val="9E1B34"/>
                </a:solidFill>
              </a:defRPr>
            </a:lvl1pPr>
          </a:lstStyle>
          <a:p>
            <a:pPr lvl="0"/>
            <a:r>
              <a:rPr lang="en-US" dirty="0" smtClean="0"/>
              <a:t>Title – Garamond – 36 </a:t>
            </a:r>
            <a:r>
              <a:rPr lang="en-US" dirty="0" err="1" smtClean="0"/>
              <a:t>pt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35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Option 1 - Single Colum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95400"/>
            <a:ext cx="8229600" cy="4495800"/>
          </a:xfrm>
        </p:spPr>
        <p:txBody>
          <a:bodyPr>
            <a:noAutofit/>
          </a:bodyPr>
          <a:lstStyle>
            <a:lvl1pPr marL="285736" marR="0" indent="-285736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1B34"/>
              </a:buClr>
              <a:buSzTx/>
              <a:buFont typeface="Garamond" panose="02020404030301010803" pitchFamily="18" charset="0"/>
              <a:buChar char="•"/>
              <a:tabLst/>
              <a:defRPr sz="1800" b="0">
                <a:solidFill>
                  <a:srgbClr val="000000"/>
                </a:solidFill>
              </a:defRPr>
            </a:lvl1pPr>
            <a:lvl2pPr marL="742913" marR="0" indent="-285736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1B34"/>
              </a:buClr>
              <a:buSzTx/>
              <a:buFont typeface="Garamond" panose="02020404030301010803" pitchFamily="18" charset="0"/>
              <a:buChar char="-"/>
              <a:tabLst/>
              <a:defRPr sz="1800" baseline="0">
                <a:solidFill>
                  <a:srgbClr val="000000"/>
                </a:solidFill>
              </a:defRPr>
            </a:lvl2pPr>
            <a:lvl3pPr marL="1142943" marR="0" indent="-228589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1B34"/>
              </a:buClr>
              <a:buSzTx/>
              <a:buFont typeface="Garamond" panose="02020404030301010803" pitchFamily="18" charset="0"/>
              <a:buChar char="»"/>
              <a:tabLst/>
              <a:defRPr sz="1800">
                <a:solidFill>
                  <a:srgbClr val="000000"/>
                </a:solidFill>
              </a:defRPr>
            </a:lvl3pPr>
            <a:lvl4pPr>
              <a:buClr>
                <a:srgbClr val="5B97B1"/>
              </a:buClr>
              <a:defRPr sz="1800">
                <a:solidFill>
                  <a:srgbClr val="695D54"/>
                </a:solidFill>
              </a:defRPr>
            </a:lvl4pPr>
            <a:lvl5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5pPr>
          </a:lstStyle>
          <a:p>
            <a:pPr marL="285736" marR="0" lvl="0" indent="-285736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1B34"/>
              </a:buClr>
              <a:buSzTx/>
              <a:buFont typeface="Garamond" panose="02020404030301010803" pitchFamily="18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</a:rPr>
              <a:t>Body copy – Garamond – 18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</a:rPr>
              <a:t>pt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</a:endParaRPr>
          </a:p>
          <a:p>
            <a:pPr marL="742913" marR="0" lvl="1" indent="-285736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1B34"/>
              </a:buClr>
              <a:buSzTx/>
              <a:buFont typeface="Garamond" panose="02020404030301010803" pitchFamily="18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</a:rPr>
              <a:t>Second level – Garamond – 18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</a:rPr>
              <a:t>pt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</a:endParaRPr>
          </a:p>
          <a:p>
            <a:pPr marL="1142943" marR="0" lvl="2" indent="-228589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E1B34"/>
              </a:buClr>
              <a:buSzTx/>
              <a:buFont typeface="Garamond" panose="02020404030301010803" pitchFamily="18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</a:rPr>
              <a:t>Third level – Garamond – 18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</a:rPr>
              <a:t>pt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 dirty="0" smtClean="0"/>
              <a:t>Title – Garamond – 36 </a:t>
            </a:r>
            <a:r>
              <a:rPr lang="en-US" dirty="0" err="1" smtClean="0"/>
              <a:t>pt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170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Option 2 - Two Columns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95400"/>
            <a:ext cx="4023360" cy="4495800"/>
          </a:xfrm>
        </p:spPr>
        <p:txBody>
          <a:bodyPr>
            <a:noAutofit/>
          </a:bodyPr>
          <a:lstStyle>
            <a:lvl1pPr marL="285736" indent="-285736">
              <a:buClr>
                <a:srgbClr val="9E1B34"/>
              </a:buClr>
              <a:buFont typeface="Arial" pitchFamily="34" charset="0"/>
              <a:buChar char="•"/>
              <a:defRPr sz="1800" b="0">
                <a:solidFill>
                  <a:srgbClr val="000000"/>
                </a:solidFill>
              </a:defRPr>
            </a:lvl1pPr>
            <a:lvl2pPr>
              <a:buClr>
                <a:srgbClr val="9E1B34"/>
              </a:buClr>
              <a:defRPr sz="1800" baseline="0">
                <a:solidFill>
                  <a:srgbClr val="000000"/>
                </a:solidFill>
              </a:defRPr>
            </a:lvl2pPr>
            <a:lvl3pPr>
              <a:buClr>
                <a:srgbClr val="9E1B34"/>
              </a:buClr>
              <a:defRPr sz="1800">
                <a:solidFill>
                  <a:srgbClr val="000000"/>
                </a:solidFill>
              </a:defRPr>
            </a:lvl3pPr>
            <a:lvl4pPr>
              <a:buClr>
                <a:srgbClr val="5B97B1"/>
              </a:buClr>
              <a:defRPr sz="1800">
                <a:solidFill>
                  <a:srgbClr val="695D54"/>
                </a:solidFill>
              </a:defRPr>
            </a:lvl4pPr>
            <a:lvl5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5pPr>
          </a:lstStyle>
          <a:p>
            <a:pPr lvl="0"/>
            <a:r>
              <a:rPr lang="en-US" dirty="0" smtClean="0"/>
              <a:t>Body copy – Garamond – 18 </a:t>
            </a:r>
            <a:r>
              <a:rPr lang="en-US" dirty="0" err="1" smtClean="0"/>
              <a:t>pt</a:t>
            </a:r>
            <a:endParaRPr lang="en-US" dirty="0" smtClean="0"/>
          </a:p>
          <a:p>
            <a:pPr lvl="1"/>
            <a:r>
              <a:rPr lang="en-US" dirty="0" smtClean="0"/>
              <a:t>Second level – Garamond – 18 </a:t>
            </a:r>
            <a:r>
              <a:rPr lang="en-US" dirty="0" err="1" smtClean="0"/>
              <a:t>pt</a:t>
            </a:r>
            <a:endParaRPr lang="en-US" dirty="0" smtClean="0"/>
          </a:p>
          <a:p>
            <a:pPr lvl="2"/>
            <a:r>
              <a:rPr lang="en-US" dirty="0" smtClean="0"/>
              <a:t>Third level – Garamond – 18 </a:t>
            </a:r>
            <a:r>
              <a:rPr lang="en-US" dirty="0" err="1" smtClean="0"/>
              <a:t>pt</a:t>
            </a:r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86300" y="1295400"/>
            <a:ext cx="4023360" cy="4495800"/>
          </a:xfrm>
        </p:spPr>
        <p:txBody>
          <a:bodyPr>
            <a:noAutofit/>
          </a:bodyPr>
          <a:lstStyle>
            <a:lvl1pPr marL="285736" indent="-285736">
              <a:buClr>
                <a:srgbClr val="9E1B34"/>
              </a:buClr>
              <a:buFont typeface="Arial" pitchFamily="34" charset="0"/>
              <a:buChar char="•"/>
              <a:defRPr sz="1800" b="0">
                <a:solidFill>
                  <a:srgbClr val="000000"/>
                </a:solidFill>
              </a:defRPr>
            </a:lvl1pPr>
            <a:lvl2pPr>
              <a:buClr>
                <a:srgbClr val="9E1B34"/>
              </a:buClr>
              <a:defRPr sz="1800" baseline="0">
                <a:solidFill>
                  <a:srgbClr val="000000"/>
                </a:solidFill>
              </a:defRPr>
            </a:lvl2pPr>
            <a:lvl3pPr>
              <a:buClr>
                <a:srgbClr val="9E1B34"/>
              </a:buClr>
              <a:defRPr sz="1800">
                <a:solidFill>
                  <a:srgbClr val="000000"/>
                </a:solidFill>
              </a:defRPr>
            </a:lvl3pPr>
            <a:lvl4pPr marL="1657267" indent="-285736">
              <a:buClr>
                <a:srgbClr val="5B97B1"/>
              </a:buClr>
              <a:buFont typeface="Arial" pitchFamily="34" charset="0"/>
              <a:buChar char="•"/>
              <a:defRPr sz="1800">
                <a:solidFill>
                  <a:srgbClr val="695D54"/>
                </a:solidFill>
              </a:defRPr>
            </a:lvl4pPr>
            <a:lvl5pPr>
              <a:buClr>
                <a:srgbClr val="9E1B34"/>
              </a:buClr>
              <a:defRPr sz="1800">
                <a:solidFill>
                  <a:srgbClr val="695D54"/>
                </a:solidFill>
              </a:defRPr>
            </a:lvl5pPr>
          </a:lstStyle>
          <a:p>
            <a:pPr lvl="0"/>
            <a:r>
              <a:rPr lang="en-US" dirty="0" smtClean="0"/>
              <a:t>Body copy – Garamond – 18 </a:t>
            </a:r>
            <a:r>
              <a:rPr lang="en-US" dirty="0" err="1" smtClean="0"/>
              <a:t>pt</a:t>
            </a:r>
            <a:endParaRPr lang="en-US" dirty="0" smtClean="0"/>
          </a:p>
          <a:p>
            <a:pPr lvl="1"/>
            <a:r>
              <a:rPr lang="en-US" dirty="0" smtClean="0"/>
              <a:t>Second level – Garamond – 18pt</a:t>
            </a:r>
          </a:p>
          <a:p>
            <a:pPr lvl="2"/>
            <a:r>
              <a:rPr lang="en-US" dirty="0" smtClean="0"/>
              <a:t>Third level – Garamond – 18 </a:t>
            </a:r>
            <a:r>
              <a:rPr lang="en-US" dirty="0" err="1" smtClean="0"/>
              <a:t>pt</a:t>
            </a: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Title – Garamond – 36 </a:t>
            </a:r>
            <a:r>
              <a:rPr lang="en-US" dirty="0" err="1" smtClean="0"/>
              <a:t>pt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544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- Option 1 - Custom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177" indent="0">
              <a:buNone/>
              <a:defRPr sz="1400"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>
                <a:solidFill>
                  <a:srgbClr val="000000"/>
                </a:solidFill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672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 smtClean="0"/>
              <a:t>Breaker Title – Garamond – 36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-1815" y="101600"/>
            <a:ext cx="9147633" cy="3886200"/>
          </a:xfrm>
          <a:custGeom>
            <a:avLst/>
            <a:gdLst>
              <a:gd name="connsiteX0" fmla="*/ 0 w 9144000"/>
              <a:gd name="connsiteY0" fmla="*/ 0 h 3886200"/>
              <a:gd name="connsiteX1" fmla="*/ 9144000 w 9144000"/>
              <a:gd name="connsiteY1" fmla="*/ 0 h 3886200"/>
              <a:gd name="connsiteX2" fmla="*/ 9144000 w 9144000"/>
              <a:gd name="connsiteY2" fmla="*/ 3886200 h 3886200"/>
              <a:gd name="connsiteX3" fmla="*/ 0 w 9144000"/>
              <a:gd name="connsiteY3" fmla="*/ 3886200 h 3886200"/>
              <a:gd name="connsiteX4" fmla="*/ 0 w 9144000"/>
              <a:gd name="connsiteY4" fmla="*/ 0 h 3886200"/>
              <a:gd name="connsiteX0" fmla="*/ 0 w 9235440"/>
              <a:gd name="connsiteY0" fmla="*/ 3886200 h 3977640"/>
              <a:gd name="connsiteX1" fmla="*/ 0 w 9235440"/>
              <a:gd name="connsiteY1" fmla="*/ 0 h 3977640"/>
              <a:gd name="connsiteX2" fmla="*/ 9144000 w 9235440"/>
              <a:gd name="connsiteY2" fmla="*/ 0 h 3977640"/>
              <a:gd name="connsiteX3" fmla="*/ 9235440 w 9235440"/>
              <a:gd name="connsiteY3" fmla="*/ 3977640 h 3977640"/>
              <a:gd name="connsiteX0" fmla="*/ 0 w 9144000"/>
              <a:gd name="connsiteY0" fmla="*/ 3886200 h 3971290"/>
              <a:gd name="connsiteX1" fmla="*/ 0 w 9144000"/>
              <a:gd name="connsiteY1" fmla="*/ 0 h 3971290"/>
              <a:gd name="connsiteX2" fmla="*/ 9144000 w 9144000"/>
              <a:gd name="connsiteY2" fmla="*/ 0 h 3971290"/>
              <a:gd name="connsiteX3" fmla="*/ 9140190 w 9144000"/>
              <a:gd name="connsiteY3" fmla="*/ 3971290 h 3971290"/>
              <a:gd name="connsiteX0" fmla="*/ 0 w 9144000"/>
              <a:gd name="connsiteY0" fmla="*/ 3886200 h 3971290"/>
              <a:gd name="connsiteX1" fmla="*/ 0 w 9144000"/>
              <a:gd name="connsiteY1" fmla="*/ 0 h 3971290"/>
              <a:gd name="connsiteX2" fmla="*/ 9144000 w 9144000"/>
              <a:gd name="connsiteY2" fmla="*/ 0 h 3971290"/>
              <a:gd name="connsiteX3" fmla="*/ 9140190 w 9144000"/>
              <a:gd name="connsiteY3" fmla="*/ 3971290 h 3971290"/>
              <a:gd name="connsiteX0" fmla="*/ 6350 w 9150350"/>
              <a:gd name="connsiteY0" fmla="*/ 3886200 h 3971290"/>
              <a:gd name="connsiteX1" fmla="*/ 0 w 9150350"/>
              <a:gd name="connsiteY1" fmla="*/ 3867150 h 3971290"/>
              <a:gd name="connsiteX2" fmla="*/ 6350 w 9150350"/>
              <a:gd name="connsiteY2" fmla="*/ 0 h 3971290"/>
              <a:gd name="connsiteX3" fmla="*/ 9150350 w 9150350"/>
              <a:gd name="connsiteY3" fmla="*/ 0 h 3971290"/>
              <a:gd name="connsiteX4" fmla="*/ 9146540 w 9150350"/>
              <a:gd name="connsiteY4" fmla="*/ 3971290 h 3971290"/>
              <a:gd name="connsiteX0" fmla="*/ 6350 w 9150350"/>
              <a:gd name="connsiteY0" fmla="*/ 3886200 h 3971290"/>
              <a:gd name="connsiteX1" fmla="*/ 0 w 9150350"/>
              <a:gd name="connsiteY1" fmla="*/ 3867150 h 3971290"/>
              <a:gd name="connsiteX2" fmla="*/ 6350 w 9150350"/>
              <a:gd name="connsiteY2" fmla="*/ 0 h 3971290"/>
              <a:gd name="connsiteX3" fmla="*/ 9150350 w 9150350"/>
              <a:gd name="connsiteY3" fmla="*/ 0 h 3971290"/>
              <a:gd name="connsiteX4" fmla="*/ 9146540 w 9150350"/>
              <a:gd name="connsiteY4" fmla="*/ 3971290 h 3971290"/>
              <a:gd name="connsiteX0" fmla="*/ 3213100 w 9150350"/>
              <a:gd name="connsiteY0" fmla="*/ 3917950 h 3971290"/>
              <a:gd name="connsiteX1" fmla="*/ 0 w 9150350"/>
              <a:gd name="connsiteY1" fmla="*/ 3867150 h 3971290"/>
              <a:gd name="connsiteX2" fmla="*/ 6350 w 9150350"/>
              <a:gd name="connsiteY2" fmla="*/ 0 h 3971290"/>
              <a:gd name="connsiteX3" fmla="*/ 9150350 w 9150350"/>
              <a:gd name="connsiteY3" fmla="*/ 0 h 3971290"/>
              <a:gd name="connsiteX4" fmla="*/ 9146540 w 9150350"/>
              <a:gd name="connsiteY4" fmla="*/ 3971290 h 3971290"/>
              <a:gd name="connsiteX0" fmla="*/ 3213100 w 9150350"/>
              <a:gd name="connsiteY0" fmla="*/ 3917950 h 3971290"/>
              <a:gd name="connsiteX1" fmla="*/ 0 w 9150350"/>
              <a:gd name="connsiteY1" fmla="*/ 3867150 h 3971290"/>
              <a:gd name="connsiteX2" fmla="*/ 6350 w 9150350"/>
              <a:gd name="connsiteY2" fmla="*/ 0 h 3971290"/>
              <a:gd name="connsiteX3" fmla="*/ 9150350 w 9150350"/>
              <a:gd name="connsiteY3" fmla="*/ 0 h 3971290"/>
              <a:gd name="connsiteX4" fmla="*/ 9146540 w 9150350"/>
              <a:gd name="connsiteY4" fmla="*/ 3971290 h 3971290"/>
              <a:gd name="connsiteX0" fmla="*/ 3213100 w 9150350"/>
              <a:gd name="connsiteY0" fmla="*/ 3917950 h 3971290"/>
              <a:gd name="connsiteX1" fmla="*/ 0 w 9150350"/>
              <a:gd name="connsiteY1" fmla="*/ 3867150 h 3971290"/>
              <a:gd name="connsiteX2" fmla="*/ 6350 w 9150350"/>
              <a:gd name="connsiteY2" fmla="*/ 0 h 3971290"/>
              <a:gd name="connsiteX3" fmla="*/ 9150350 w 9150350"/>
              <a:gd name="connsiteY3" fmla="*/ 0 h 3971290"/>
              <a:gd name="connsiteX4" fmla="*/ 9146540 w 9150350"/>
              <a:gd name="connsiteY4" fmla="*/ 3971290 h 3971290"/>
              <a:gd name="connsiteX0" fmla="*/ 3207362 w 9144612"/>
              <a:gd name="connsiteY0" fmla="*/ 3917950 h 3971290"/>
              <a:gd name="connsiteX1" fmla="*/ 612 w 9144612"/>
              <a:gd name="connsiteY1" fmla="*/ 3892550 h 3971290"/>
              <a:gd name="connsiteX2" fmla="*/ 612 w 9144612"/>
              <a:gd name="connsiteY2" fmla="*/ 0 h 3971290"/>
              <a:gd name="connsiteX3" fmla="*/ 9144612 w 9144612"/>
              <a:gd name="connsiteY3" fmla="*/ 0 h 3971290"/>
              <a:gd name="connsiteX4" fmla="*/ 9140802 w 9144612"/>
              <a:gd name="connsiteY4" fmla="*/ 3971290 h 3971290"/>
              <a:gd name="connsiteX0" fmla="*/ 3206934 w 9144184"/>
              <a:gd name="connsiteY0" fmla="*/ 3917950 h 3971290"/>
              <a:gd name="connsiteX1" fmla="*/ 12884 w 9144184"/>
              <a:gd name="connsiteY1" fmla="*/ 3905250 h 3971290"/>
              <a:gd name="connsiteX2" fmla="*/ 184 w 9144184"/>
              <a:gd name="connsiteY2" fmla="*/ 0 h 3971290"/>
              <a:gd name="connsiteX3" fmla="*/ 9144184 w 9144184"/>
              <a:gd name="connsiteY3" fmla="*/ 0 h 3971290"/>
              <a:gd name="connsiteX4" fmla="*/ 9140374 w 9144184"/>
              <a:gd name="connsiteY4" fmla="*/ 3971290 h 3971290"/>
              <a:gd name="connsiteX0" fmla="*/ 3206934 w 9144184"/>
              <a:gd name="connsiteY0" fmla="*/ 3917950 h 3971290"/>
              <a:gd name="connsiteX1" fmla="*/ 12884 w 9144184"/>
              <a:gd name="connsiteY1" fmla="*/ 3911600 h 3971290"/>
              <a:gd name="connsiteX2" fmla="*/ 184 w 9144184"/>
              <a:gd name="connsiteY2" fmla="*/ 0 h 3971290"/>
              <a:gd name="connsiteX3" fmla="*/ 9144184 w 9144184"/>
              <a:gd name="connsiteY3" fmla="*/ 0 h 3971290"/>
              <a:gd name="connsiteX4" fmla="*/ 9140374 w 9144184"/>
              <a:gd name="connsiteY4" fmla="*/ 3971290 h 3971290"/>
              <a:gd name="connsiteX0" fmla="*/ 3207361 w 9144611"/>
              <a:gd name="connsiteY0" fmla="*/ 3917950 h 3971290"/>
              <a:gd name="connsiteX1" fmla="*/ 611 w 9144611"/>
              <a:gd name="connsiteY1" fmla="*/ 3905250 h 3971290"/>
              <a:gd name="connsiteX2" fmla="*/ 611 w 9144611"/>
              <a:gd name="connsiteY2" fmla="*/ 0 h 3971290"/>
              <a:gd name="connsiteX3" fmla="*/ 9144611 w 9144611"/>
              <a:gd name="connsiteY3" fmla="*/ 0 h 3971290"/>
              <a:gd name="connsiteX4" fmla="*/ 9140801 w 9144611"/>
              <a:gd name="connsiteY4" fmla="*/ 3971290 h 3971290"/>
              <a:gd name="connsiteX0" fmla="*/ 3207361 w 9144611"/>
              <a:gd name="connsiteY0" fmla="*/ 3917950 h 3971290"/>
              <a:gd name="connsiteX1" fmla="*/ 611 w 9144611"/>
              <a:gd name="connsiteY1" fmla="*/ 3924300 h 3971290"/>
              <a:gd name="connsiteX2" fmla="*/ 611 w 9144611"/>
              <a:gd name="connsiteY2" fmla="*/ 0 h 3971290"/>
              <a:gd name="connsiteX3" fmla="*/ 9144611 w 9144611"/>
              <a:gd name="connsiteY3" fmla="*/ 0 h 3971290"/>
              <a:gd name="connsiteX4" fmla="*/ 9140801 w 9144611"/>
              <a:gd name="connsiteY4" fmla="*/ 3971290 h 3971290"/>
              <a:gd name="connsiteX0" fmla="*/ 3213100 w 9150350"/>
              <a:gd name="connsiteY0" fmla="*/ 3917950 h 3971290"/>
              <a:gd name="connsiteX1" fmla="*/ 0 w 9150350"/>
              <a:gd name="connsiteY1" fmla="*/ 3924300 h 3971290"/>
              <a:gd name="connsiteX2" fmla="*/ 6350 w 9150350"/>
              <a:gd name="connsiteY2" fmla="*/ 0 h 3971290"/>
              <a:gd name="connsiteX3" fmla="*/ 9150350 w 9150350"/>
              <a:gd name="connsiteY3" fmla="*/ 0 h 3971290"/>
              <a:gd name="connsiteX4" fmla="*/ 9146540 w 9150350"/>
              <a:gd name="connsiteY4" fmla="*/ 3971290 h 3971290"/>
              <a:gd name="connsiteX0" fmla="*/ 3213100 w 9150350"/>
              <a:gd name="connsiteY0" fmla="*/ 3917950 h 3971290"/>
              <a:gd name="connsiteX1" fmla="*/ 3098801 w 9150350"/>
              <a:gd name="connsiteY1" fmla="*/ 3924300 h 3971290"/>
              <a:gd name="connsiteX2" fmla="*/ 0 w 9150350"/>
              <a:gd name="connsiteY2" fmla="*/ 3924300 h 3971290"/>
              <a:gd name="connsiteX3" fmla="*/ 6350 w 9150350"/>
              <a:gd name="connsiteY3" fmla="*/ 0 h 3971290"/>
              <a:gd name="connsiteX4" fmla="*/ 9150350 w 9150350"/>
              <a:gd name="connsiteY4" fmla="*/ 0 h 3971290"/>
              <a:gd name="connsiteX5" fmla="*/ 9146540 w 9150350"/>
              <a:gd name="connsiteY5" fmla="*/ 3971290 h 3971290"/>
              <a:gd name="connsiteX0" fmla="*/ 3219450 w 9150350"/>
              <a:gd name="connsiteY0" fmla="*/ 3765550 h 3971290"/>
              <a:gd name="connsiteX1" fmla="*/ 3098801 w 9150350"/>
              <a:gd name="connsiteY1" fmla="*/ 3924300 h 3971290"/>
              <a:gd name="connsiteX2" fmla="*/ 0 w 9150350"/>
              <a:gd name="connsiteY2" fmla="*/ 3924300 h 3971290"/>
              <a:gd name="connsiteX3" fmla="*/ 6350 w 9150350"/>
              <a:gd name="connsiteY3" fmla="*/ 0 h 3971290"/>
              <a:gd name="connsiteX4" fmla="*/ 9150350 w 9150350"/>
              <a:gd name="connsiteY4" fmla="*/ 0 h 3971290"/>
              <a:gd name="connsiteX5" fmla="*/ 9146540 w 9150350"/>
              <a:gd name="connsiteY5" fmla="*/ 3971290 h 3971290"/>
              <a:gd name="connsiteX0" fmla="*/ 3219450 w 9150350"/>
              <a:gd name="connsiteY0" fmla="*/ 3765550 h 3971290"/>
              <a:gd name="connsiteX1" fmla="*/ 3206751 w 9150350"/>
              <a:gd name="connsiteY1" fmla="*/ 3924300 h 3971290"/>
              <a:gd name="connsiteX2" fmla="*/ 0 w 9150350"/>
              <a:gd name="connsiteY2" fmla="*/ 3924300 h 3971290"/>
              <a:gd name="connsiteX3" fmla="*/ 6350 w 9150350"/>
              <a:gd name="connsiteY3" fmla="*/ 0 h 3971290"/>
              <a:gd name="connsiteX4" fmla="*/ 9150350 w 9150350"/>
              <a:gd name="connsiteY4" fmla="*/ 0 h 3971290"/>
              <a:gd name="connsiteX5" fmla="*/ 9146540 w 9150350"/>
              <a:gd name="connsiteY5" fmla="*/ 3971290 h 3971290"/>
              <a:gd name="connsiteX0" fmla="*/ 3206750 w 9150350"/>
              <a:gd name="connsiteY0" fmla="*/ 3778250 h 3971290"/>
              <a:gd name="connsiteX1" fmla="*/ 3206751 w 9150350"/>
              <a:gd name="connsiteY1" fmla="*/ 3924300 h 3971290"/>
              <a:gd name="connsiteX2" fmla="*/ 0 w 9150350"/>
              <a:gd name="connsiteY2" fmla="*/ 3924300 h 3971290"/>
              <a:gd name="connsiteX3" fmla="*/ 6350 w 9150350"/>
              <a:gd name="connsiteY3" fmla="*/ 0 h 3971290"/>
              <a:gd name="connsiteX4" fmla="*/ 9150350 w 9150350"/>
              <a:gd name="connsiteY4" fmla="*/ 0 h 3971290"/>
              <a:gd name="connsiteX5" fmla="*/ 9146540 w 9150350"/>
              <a:gd name="connsiteY5" fmla="*/ 3971290 h 3971290"/>
              <a:gd name="connsiteX0" fmla="*/ 3206750 w 9150350"/>
              <a:gd name="connsiteY0" fmla="*/ 3778250 h 3971290"/>
              <a:gd name="connsiteX1" fmla="*/ 3198823 w 9150350"/>
              <a:gd name="connsiteY1" fmla="*/ 3851991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4353714 w 9150350"/>
              <a:gd name="connsiteY0" fmla="*/ 3804677 h 3971290"/>
              <a:gd name="connsiteX1" fmla="*/ 3198823 w 9150350"/>
              <a:gd name="connsiteY1" fmla="*/ 3851991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4353714 w 9150350"/>
              <a:gd name="connsiteY0" fmla="*/ 3804677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4353714 w 9150350"/>
              <a:gd name="connsiteY0" fmla="*/ 3804677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4353714 w 9150350"/>
              <a:gd name="connsiteY0" fmla="*/ 3804677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4353714 w 9150350"/>
              <a:gd name="connsiteY0" fmla="*/ 3804677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4353714 w 9150350"/>
              <a:gd name="connsiteY0" fmla="*/ 3804677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4353714 w 9150350"/>
              <a:gd name="connsiteY0" fmla="*/ 3804677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5955236 w 9150350"/>
              <a:gd name="connsiteY0" fmla="*/ 3778249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5955236 w 9150350"/>
              <a:gd name="connsiteY0" fmla="*/ 3778249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5955236 w 9150350"/>
              <a:gd name="connsiteY0" fmla="*/ 3778249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5955236 w 9150350"/>
              <a:gd name="connsiteY0" fmla="*/ 3778249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5955236 w 9150350"/>
              <a:gd name="connsiteY0" fmla="*/ 3778249 h 3971290"/>
              <a:gd name="connsiteX1" fmla="*/ 3204108 w 9150350"/>
              <a:gd name="connsiteY1" fmla="*/ 3788564 h 3971290"/>
              <a:gd name="connsiteX2" fmla="*/ 3206751 w 9150350"/>
              <a:gd name="connsiteY2" fmla="*/ 3924300 h 3971290"/>
              <a:gd name="connsiteX3" fmla="*/ 0 w 9150350"/>
              <a:gd name="connsiteY3" fmla="*/ 3924300 h 3971290"/>
              <a:gd name="connsiteX4" fmla="*/ 6350 w 9150350"/>
              <a:gd name="connsiteY4" fmla="*/ 0 h 3971290"/>
              <a:gd name="connsiteX5" fmla="*/ 9150350 w 9150350"/>
              <a:gd name="connsiteY5" fmla="*/ 0 h 3971290"/>
              <a:gd name="connsiteX6" fmla="*/ 9146540 w 9150350"/>
              <a:gd name="connsiteY6" fmla="*/ 3971290 h 3971290"/>
              <a:gd name="connsiteX0" fmla="*/ 5955236 w 9150350"/>
              <a:gd name="connsiteY0" fmla="*/ 3778249 h 3971290"/>
              <a:gd name="connsiteX1" fmla="*/ 5791201 w 9150350"/>
              <a:gd name="connsiteY1" fmla="*/ 378460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86986 w 9150350"/>
              <a:gd name="connsiteY0" fmla="*/ 3905249 h 3971290"/>
              <a:gd name="connsiteX1" fmla="*/ 5791201 w 9150350"/>
              <a:gd name="connsiteY1" fmla="*/ 378460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791201 w 9150350"/>
              <a:gd name="connsiteY1" fmla="*/ 378460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56301 w 9150350"/>
              <a:gd name="connsiteY1" fmla="*/ 378460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56301 w 9150350"/>
              <a:gd name="connsiteY1" fmla="*/ 378460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56301 w 9150350"/>
              <a:gd name="connsiteY1" fmla="*/ 377825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9095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9095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9095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37251 w 9150350"/>
              <a:gd name="connsiteY1" fmla="*/ 379730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7885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16808 w 9150350"/>
              <a:gd name="connsiteY2" fmla="*/ 37758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10458 w 9150350"/>
              <a:gd name="connsiteY2" fmla="*/ 378221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10458 w 9150350"/>
              <a:gd name="connsiteY2" fmla="*/ 378221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8012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7758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7758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7758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7758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0350"/>
              <a:gd name="connsiteY0" fmla="*/ 3917949 h 3971290"/>
              <a:gd name="connsiteX1" fmla="*/ 5949951 w 9150350"/>
              <a:gd name="connsiteY1" fmla="*/ 3778250 h 3971290"/>
              <a:gd name="connsiteX2" fmla="*/ 3204108 w 9150350"/>
              <a:gd name="connsiteY2" fmla="*/ 3775864 h 3971290"/>
              <a:gd name="connsiteX3" fmla="*/ 3206751 w 9150350"/>
              <a:gd name="connsiteY3" fmla="*/ 3924300 h 3971290"/>
              <a:gd name="connsiteX4" fmla="*/ 0 w 9150350"/>
              <a:gd name="connsiteY4" fmla="*/ 3924300 h 3971290"/>
              <a:gd name="connsiteX5" fmla="*/ 6350 w 9150350"/>
              <a:gd name="connsiteY5" fmla="*/ 0 h 3971290"/>
              <a:gd name="connsiteX6" fmla="*/ 9150350 w 9150350"/>
              <a:gd name="connsiteY6" fmla="*/ 0 h 3971290"/>
              <a:gd name="connsiteX7" fmla="*/ 9146540 w 9150350"/>
              <a:gd name="connsiteY7" fmla="*/ 3971290 h 3971290"/>
              <a:gd name="connsiteX0" fmla="*/ 5961586 w 9152890"/>
              <a:gd name="connsiteY0" fmla="*/ 391794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0" fmla="*/ 5961586 w 9152890"/>
              <a:gd name="connsiteY0" fmla="*/ 393699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0" fmla="*/ 5961586 w 9152890"/>
              <a:gd name="connsiteY0" fmla="*/ 393699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0" fmla="*/ 5961586 w 9152890"/>
              <a:gd name="connsiteY0" fmla="*/ 393699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0" fmla="*/ 5961586 w 9152890"/>
              <a:gd name="connsiteY0" fmla="*/ 393699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0" fmla="*/ 5961586 w 9152890"/>
              <a:gd name="connsiteY0" fmla="*/ 393699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0" fmla="*/ 5961586 w 9152890"/>
              <a:gd name="connsiteY0" fmla="*/ 393699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0" fmla="*/ 5961586 w 9152890"/>
              <a:gd name="connsiteY0" fmla="*/ 3936999 h 3939540"/>
              <a:gd name="connsiteX1" fmla="*/ 5949951 w 9152890"/>
              <a:gd name="connsiteY1" fmla="*/ 3778250 h 3939540"/>
              <a:gd name="connsiteX2" fmla="*/ 3204108 w 9152890"/>
              <a:gd name="connsiteY2" fmla="*/ 3775864 h 3939540"/>
              <a:gd name="connsiteX3" fmla="*/ 3206751 w 9152890"/>
              <a:gd name="connsiteY3" fmla="*/ 3924300 h 3939540"/>
              <a:gd name="connsiteX4" fmla="*/ 0 w 9152890"/>
              <a:gd name="connsiteY4" fmla="*/ 3924300 h 3939540"/>
              <a:gd name="connsiteX5" fmla="*/ 6350 w 9152890"/>
              <a:gd name="connsiteY5" fmla="*/ 0 h 3939540"/>
              <a:gd name="connsiteX6" fmla="*/ 9150350 w 9152890"/>
              <a:gd name="connsiteY6" fmla="*/ 0 h 3939540"/>
              <a:gd name="connsiteX7" fmla="*/ 9152890 w 9152890"/>
              <a:gd name="connsiteY7" fmla="*/ 3939540 h 3939540"/>
              <a:gd name="connsiteX8" fmla="*/ 5961586 w 9152890"/>
              <a:gd name="connsiteY8" fmla="*/ 3936999 h 3939540"/>
              <a:gd name="connsiteX0" fmla="*/ 5967936 w 9152890"/>
              <a:gd name="connsiteY0" fmla="*/ 3943349 h 3943354"/>
              <a:gd name="connsiteX1" fmla="*/ 5949951 w 9152890"/>
              <a:gd name="connsiteY1" fmla="*/ 3778250 h 3943354"/>
              <a:gd name="connsiteX2" fmla="*/ 3204108 w 9152890"/>
              <a:gd name="connsiteY2" fmla="*/ 3775864 h 3943354"/>
              <a:gd name="connsiteX3" fmla="*/ 3206751 w 9152890"/>
              <a:gd name="connsiteY3" fmla="*/ 3924300 h 3943354"/>
              <a:gd name="connsiteX4" fmla="*/ 0 w 9152890"/>
              <a:gd name="connsiteY4" fmla="*/ 3924300 h 3943354"/>
              <a:gd name="connsiteX5" fmla="*/ 6350 w 9152890"/>
              <a:gd name="connsiteY5" fmla="*/ 0 h 3943354"/>
              <a:gd name="connsiteX6" fmla="*/ 9150350 w 9152890"/>
              <a:gd name="connsiteY6" fmla="*/ 0 h 3943354"/>
              <a:gd name="connsiteX7" fmla="*/ 9152890 w 9152890"/>
              <a:gd name="connsiteY7" fmla="*/ 3939540 h 3943354"/>
              <a:gd name="connsiteX8" fmla="*/ 5967936 w 9152890"/>
              <a:gd name="connsiteY8" fmla="*/ 3943349 h 3943354"/>
              <a:gd name="connsiteX0" fmla="*/ 5967936 w 9152890"/>
              <a:gd name="connsiteY0" fmla="*/ 3943349 h 3943354"/>
              <a:gd name="connsiteX1" fmla="*/ 5949951 w 9152890"/>
              <a:gd name="connsiteY1" fmla="*/ 3778250 h 3943354"/>
              <a:gd name="connsiteX2" fmla="*/ 3210464 w 9152890"/>
              <a:gd name="connsiteY2" fmla="*/ 3827412 h 3943354"/>
              <a:gd name="connsiteX3" fmla="*/ 3206751 w 9152890"/>
              <a:gd name="connsiteY3" fmla="*/ 3924300 h 3943354"/>
              <a:gd name="connsiteX4" fmla="*/ 0 w 9152890"/>
              <a:gd name="connsiteY4" fmla="*/ 3924300 h 3943354"/>
              <a:gd name="connsiteX5" fmla="*/ 6350 w 9152890"/>
              <a:gd name="connsiteY5" fmla="*/ 0 h 3943354"/>
              <a:gd name="connsiteX6" fmla="*/ 9150350 w 9152890"/>
              <a:gd name="connsiteY6" fmla="*/ 0 h 3943354"/>
              <a:gd name="connsiteX7" fmla="*/ 9152890 w 9152890"/>
              <a:gd name="connsiteY7" fmla="*/ 3939540 h 3943354"/>
              <a:gd name="connsiteX8" fmla="*/ 5967936 w 9152890"/>
              <a:gd name="connsiteY8" fmla="*/ 3943349 h 3943354"/>
              <a:gd name="connsiteX0" fmla="*/ 5967936 w 9152890"/>
              <a:gd name="connsiteY0" fmla="*/ 3943349 h 3943356"/>
              <a:gd name="connsiteX1" fmla="*/ 5949951 w 9152890"/>
              <a:gd name="connsiteY1" fmla="*/ 3836241 h 3943356"/>
              <a:gd name="connsiteX2" fmla="*/ 3210464 w 9152890"/>
              <a:gd name="connsiteY2" fmla="*/ 3827412 h 3943356"/>
              <a:gd name="connsiteX3" fmla="*/ 3206751 w 9152890"/>
              <a:gd name="connsiteY3" fmla="*/ 3924300 h 3943356"/>
              <a:gd name="connsiteX4" fmla="*/ 0 w 9152890"/>
              <a:gd name="connsiteY4" fmla="*/ 3924300 h 3943356"/>
              <a:gd name="connsiteX5" fmla="*/ 6350 w 9152890"/>
              <a:gd name="connsiteY5" fmla="*/ 0 h 3943356"/>
              <a:gd name="connsiteX6" fmla="*/ 9150350 w 9152890"/>
              <a:gd name="connsiteY6" fmla="*/ 0 h 3943356"/>
              <a:gd name="connsiteX7" fmla="*/ 9152890 w 9152890"/>
              <a:gd name="connsiteY7" fmla="*/ 3939540 h 3943356"/>
              <a:gd name="connsiteX8" fmla="*/ 5967936 w 9152890"/>
              <a:gd name="connsiteY8" fmla="*/ 3943349 h 3943356"/>
              <a:gd name="connsiteX0" fmla="*/ 5967936 w 9152890"/>
              <a:gd name="connsiteY0" fmla="*/ 3943349 h 3943357"/>
              <a:gd name="connsiteX1" fmla="*/ 5962663 w 9152890"/>
              <a:gd name="connsiteY1" fmla="*/ 3849128 h 3943357"/>
              <a:gd name="connsiteX2" fmla="*/ 3210464 w 9152890"/>
              <a:gd name="connsiteY2" fmla="*/ 3827412 h 3943357"/>
              <a:gd name="connsiteX3" fmla="*/ 3206751 w 9152890"/>
              <a:gd name="connsiteY3" fmla="*/ 3924300 h 3943357"/>
              <a:gd name="connsiteX4" fmla="*/ 0 w 9152890"/>
              <a:gd name="connsiteY4" fmla="*/ 3924300 h 3943357"/>
              <a:gd name="connsiteX5" fmla="*/ 6350 w 9152890"/>
              <a:gd name="connsiteY5" fmla="*/ 0 h 3943357"/>
              <a:gd name="connsiteX6" fmla="*/ 9150350 w 9152890"/>
              <a:gd name="connsiteY6" fmla="*/ 0 h 3943357"/>
              <a:gd name="connsiteX7" fmla="*/ 9152890 w 9152890"/>
              <a:gd name="connsiteY7" fmla="*/ 3939540 h 3943357"/>
              <a:gd name="connsiteX8" fmla="*/ 5967936 w 9152890"/>
              <a:gd name="connsiteY8" fmla="*/ 3943349 h 3943357"/>
              <a:gd name="connsiteX0" fmla="*/ 5967936 w 9152890"/>
              <a:gd name="connsiteY0" fmla="*/ 3943349 h 3943357"/>
              <a:gd name="connsiteX1" fmla="*/ 5949951 w 9152890"/>
              <a:gd name="connsiteY1" fmla="*/ 3849128 h 3943357"/>
              <a:gd name="connsiteX2" fmla="*/ 3210464 w 9152890"/>
              <a:gd name="connsiteY2" fmla="*/ 3827412 h 3943357"/>
              <a:gd name="connsiteX3" fmla="*/ 3206751 w 9152890"/>
              <a:gd name="connsiteY3" fmla="*/ 3924300 h 3943357"/>
              <a:gd name="connsiteX4" fmla="*/ 0 w 9152890"/>
              <a:gd name="connsiteY4" fmla="*/ 3924300 h 3943357"/>
              <a:gd name="connsiteX5" fmla="*/ 6350 w 9152890"/>
              <a:gd name="connsiteY5" fmla="*/ 0 h 3943357"/>
              <a:gd name="connsiteX6" fmla="*/ 9150350 w 9152890"/>
              <a:gd name="connsiteY6" fmla="*/ 0 h 3943357"/>
              <a:gd name="connsiteX7" fmla="*/ 9152890 w 9152890"/>
              <a:gd name="connsiteY7" fmla="*/ 3939540 h 3943357"/>
              <a:gd name="connsiteX8" fmla="*/ 5967936 w 9152890"/>
              <a:gd name="connsiteY8" fmla="*/ 3943349 h 3943357"/>
              <a:gd name="connsiteX0" fmla="*/ 5967936 w 9152890"/>
              <a:gd name="connsiteY0" fmla="*/ 3943349 h 3943357"/>
              <a:gd name="connsiteX1" fmla="*/ 5949951 w 9152890"/>
              <a:gd name="connsiteY1" fmla="*/ 3849128 h 3943357"/>
              <a:gd name="connsiteX2" fmla="*/ 3235889 w 9152890"/>
              <a:gd name="connsiteY2" fmla="*/ 3853186 h 3943357"/>
              <a:gd name="connsiteX3" fmla="*/ 3206751 w 9152890"/>
              <a:gd name="connsiteY3" fmla="*/ 3924300 h 3943357"/>
              <a:gd name="connsiteX4" fmla="*/ 0 w 9152890"/>
              <a:gd name="connsiteY4" fmla="*/ 3924300 h 3943357"/>
              <a:gd name="connsiteX5" fmla="*/ 6350 w 9152890"/>
              <a:gd name="connsiteY5" fmla="*/ 0 h 3943357"/>
              <a:gd name="connsiteX6" fmla="*/ 9150350 w 9152890"/>
              <a:gd name="connsiteY6" fmla="*/ 0 h 3943357"/>
              <a:gd name="connsiteX7" fmla="*/ 9152890 w 9152890"/>
              <a:gd name="connsiteY7" fmla="*/ 3939540 h 3943357"/>
              <a:gd name="connsiteX8" fmla="*/ 5967936 w 9152890"/>
              <a:gd name="connsiteY8" fmla="*/ 3943349 h 3943357"/>
              <a:gd name="connsiteX0" fmla="*/ 5967936 w 9152890"/>
              <a:gd name="connsiteY0" fmla="*/ 3943349 h 3943357"/>
              <a:gd name="connsiteX1" fmla="*/ 5949951 w 9152890"/>
              <a:gd name="connsiteY1" fmla="*/ 3849128 h 3943357"/>
              <a:gd name="connsiteX2" fmla="*/ 3191396 w 9152890"/>
              <a:gd name="connsiteY2" fmla="*/ 3846743 h 3943357"/>
              <a:gd name="connsiteX3" fmla="*/ 3206751 w 9152890"/>
              <a:gd name="connsiteY3" fmla="*/ 3924300 h 3943357"/>
              <a:gd name="connsiteX4" fmla="*/ 0 w 9152890"/>
              <a:gd name="connsiteY4" fmla="*/ 3924300 h 3943357"/>
              <a:gd name="connsiteX5" fmla="*/ 6350 w 9152890"/>
              <a:gd name="connsiteY5" fmla="*/ 0 h 3943357"/>
              <a:gd name="connsiteX6" fmla="*/ 9150350 w 9152890"/>
              <a:gd name="connsiteY6" fmla="*/ 0 h 3943357"/>
              <a:gd name="connsiteX7" fmla="*/ 9152890 w 9152890"/>
              <a:gd name="connsiteY7" fmla="*/ 3939540 h 3943357"/>
              <a:gd name="connsiteX8" fmla="*/ 5967936 w 9152890"/>
              <a:gd name="connsiteY8" fmla="*/ 3943349 h 3943357"/>
              <a:gd name="connsiteX0" fmla="*/ 5967936 w 9152890"/>
              <a:gd name="connsiteY0" fmla="*/ 3943349 h 3943357"/>
              <a:gd name="connsiteX1" fmla="*/ 5949951 w 9152890"/>
              <a:gd name="connsiteY1" fmla="*/ 3849128 h 3943357"/>
              <a:gd name="connsiteX2" fmla="*/ 3191396 w 9152890"/>
              <a:gd name="connsiteY2" fmla="*/ 3846743 h 3943357"/>
              <a:gd name="connsiteX3" fmla="*/ 3206751 w 9152890"/>
              <a:gd name="connsiteY3" fmla="*/ 3924300 h 3943357"/>
              <a:gd name="connsiteX4" fmla="*/ 0 w 9152890"/>
              <a:gd name="connsiteY4" fmla="*/ 3924300 h 3943357"/>
              <a:gd name="connsiteX5" fmla="*/ 6350 w 9152890"/>
              <a:gd name="connsiteY5" fmla="*/ 0 h 3943357"/>
              <a:gd name="connsiteX6" fmla="*/ 9150350 w 9152890"/>
              <a:gd name="connsiteY6" fmla="*/ 0 h 3943357"/>
              <a:gd name="connsiteX7" fmla="*/ 9152890 w 9152890"/>
              <a:gd name="connsiteY7" fmla="*/ 3939540 h 3943357"/>
              <a:gd name="connsiteX8" fmla="*/ 5967936 w 9152890"/>
              <a:gd name="connsiteY8" fmla="*/ 3943349 h 3943357"/>
              <a:gd name="connsiteX0" fmla="*/ 5967936 w 9152890"/>
              <a:gd name="connsiteY0" fmla="*/ 3943349 h 3943357"/>
              <a:gd name="connsiteX1" fmla="*/ 5949951 w 9152890"/>
              <a:gd name="connsiteY1" fmla="*/ 3849128 h 3943357"/>
              <a:gd name="connsiteX2" fmla="*/ 3191396 w 9152890"/>
              <a:gd name="connsiteY2" fmla="*/ 3846743 h 3943357"/>
              <a:gd name="connsiteX3" fmla="*/ 3206751 w 9152890"/>
              <a:gd name="connsiteY3" fmla="*/ 3924300 h 3943357"/>
              <a:gd name="connsiteX4" fmla="*/ 0 w 9152890"/>
              <a:gd name="connsiteY4" fmla="*/ 3924300 h 3943357"/>
              <a:gd name="connsiteX5" fmla="*/ 6350 w 9152890"/>
              <a:gd name="connsiteY5" fmla="*/ 0 h 3943357"/>
              <a:gd name="connsiteX6" fmla="*/ 9150350 w 9152890"/>
              <a:gd name="connsiteY6" fmla="*/ 0 h 3943357"/>
              <a:gd name="connsiteX7" fmla="*/ 9152890 w 9152890"/>
              <a:gd name="connsiteY7" fmla="*/ 3939540 h 3943357"/>
              <a:gd name="connsiteX8" fmla="*/ 5967936 w 9152890"/>
              <a:gd name="connsiteY8" fmla="*/ 3943349 h 3943357"/>
              <a:gd name="connsiteX0" fmla="*/ 5967936 w 9152890"/>
              <a:gd name="connsiteY0" fmla="*/ 3943349 h 3943357"/>
              <a:gd name="connsiteX1" fmla="*/ 5949951 w 9152890"/>
              <a:gd name="connsiteY1" fmla="*/ 3849128 h 3943357"/>
              <a:gd name="connsiteX2" fmla="*/ 3242245 w 9152890"/>
              <a:gd name="connsiteY2" fmla="*/ 3853186 h 3943357"/>
              <a:gd name="connsiteX3" fmla="*/ 3206751 w 9152890"/>
              <a:gd name="connsiteY3" fmla="*/ 3924300 h 3943357"/>
              <a:gd name="connsiteX4" fmla="*/ 0 w 9152890"/>
              <a:gd name="connsiteY4" fmla="*/ 3924300 h 3943357"/>
              <a:gd name="connsiteX5" fmla="*/ 6350 w 9152890"/>
              <a:gd name="connsiteY5" fmla="*/ 0 h 3943357"/>
              <a:gd name="connsiteX6" fmla="*/ 9150350 w 9152890"/>
              <a:gd name="connsiteY6" fmla="*/ 0 h 3943357"/>
              <a:gd name="connsiteX7" fmla="*/ 9152890 w 9152890"/>
              <a:gd name="connsiteY7" fmla="*/ 3939540 h 3943357"/>
              <a:gd name="connsiteX8" fmla="*/ 5967936 w 9152890"/>
              <a:gd name="connsiteY8" fmla="*/ 3943349 h 3943357"/>
              <a:gd name="connsiteX0" fmla="*/ 3206751 w 9152890"/>
              <a:gd name="connsiteY0" fmla="*/ 3924300 h 3945971"/>
              <a:gd name="connsiteX1" fmla="*/ 0 w 9152890"/>
              <a:gd name="connsiteY1" fmla="*/ 3924300 h 3945971"/>
              <a:gd name="connsiteX2" fmla="*/ 6350 w 9152890"/>
              <a:gd name="connsiteY2" fmla="*/ 0 h 3945971"/>
              <a:gd name="connsiteX3" fmla="*/ 9150350 w 9152890"/>
              <a:gd name="connsiteY3" fmla="*/ 0 h 3945971"/>
              <a:gd name="connsiteX4" fmla="*/ 9152890 w 9152890"/>
              <a:gd name="connsiteY4" fmla="*/ 3939540 h 3945971"/>
              <a:gd name="connsiteX5" fmla="*/ 5967936 w 9152890"/>
              <a:gd name="connsiteY5" fmla="*/ 3943349 h 3945971"/>
              <a:gd name="connsiteX6" fmla="*/ 5949951 w 9152890"/>
              <a:gd name="connsiteY6" fmla="*/ 3849128 h 3945971"/>
              <a:gd name="connsiteX7" fmla="*/ 3333774 w 9152890"/>
              <a:gd name="connsiteY7" fmla="*/ 3945971 h 3945971"/>
              <a:gd name="connsiteX0" fmla="*/ 3206751 w 9152890"/>
              <a:gd name="connsiteY0" fmla="*/ 3924300 h 3943357"/>
              <a:gd name="connsiteX1" fmla="*/ 0 w 9152890"/>
              <a:gd name="connsiteY1" fmla="*/ 3924300 h 3943357"/>
              <a:gd name="connsiteX2" fmla="*/ 6350 w 9152890"/>
              <a:gd name="connsiteY2" fmla="*/ 0 h 3943357"/>
              <a:gd name="connsiteX3" fmla="*/ 9150350 w 9152890"/>
              <a:gd name="connsiteY3" fmla="*/ 0 h 3943357"/>
              <a:gd name="connsiteX4" fmla="*/ 9152890 w 9152890"/>
              <a:gd name="connsiteY4" fmla="*/ 3939540 h 3943357"/>
              <a:gd name="connsiteX5" fmla="*/ 5967936 w 9152890"/>
              <a:gd name="connsiteY5" fmla="*/ 3943349 h 3943357"/>
              <a:gd name="connsiteX6" fmla="*/ 5949951 w 9152890"/>
              <a:gd name="connsiteY6" fmla="*/ 3849128 h 3943357"/>
              <a:gd name="connsiteX7" fmla="*/ 3200294 w 9152890"/>
              <a:gd name="connsiteY7" fmla="*/ 3842877 h 3943357"/>
              <a:gd name="connsiteX0" fmla="*/ 3206751 w 9152890"/>
              <a:gd name="connsiteY0" fmla="*/ 3924300 h 3943357"/>
              <a:gd name="connsiteX1" fmla="*/ 0 w 9152890"/>
              <a:gd name="connsiteY1" fmla="*/ 3924300 h 3943357"/>
              <a:gd name="connsiteX2" fmla="*/ 6350 w 9152890"/>
              <a:gd name="connsiteY2" fmla="*/ 0 h 3943357"/>
              <a:gd name="connsiteX3" fmla="*/ 9150350 w 9152890"/>
              <a:gd name="connsiteY3" fmla="*/ 0 h 3943357"/>
              <a:gd name="connsiteX4" fmla="*/ 9152890 w 9152890"/>
              <a:gd name="connsiteY4" fmla="*/ 3939540 h 3943357"/>
              <a:gd name="connsiteX5" fmla="*/ 5967936 w 9152890"/>
              <a:gd name="connsiteY5" fmla="*/ 3943349 h 3943357"/>
              <a:gd name="connsiteX6" fmla="*/ 5955567 w 9152890"/>
              <a:gd name="connsiteY6" fmla="*/ 3843436 h 3943357"/>
              <a:gd name="connsiteX7" fmla="*/ 3200294 w 9152890"/>
              <a:gd name="connsiteY7" fmla="*/ 3842877 h 3943357"/>
              <a:gd name="connsiteX0" fmla="*/ 3206751 w 9152890"/>
              <a:gd name="connsiteY0" fmla="*/ 3924300 h 3943357"/>
              <a:gd name="connsiteX1" fmla="*/ 0 w 9152890"/>
              <a:gd name="connsiteY1" fmla="*/ 3924300 h 3943357"/>
              <a:gd name="connsiteX2" fmla="*/ 6350 w 9152890"/>
              <a:gd name="connsiteY2" fmla="*/ 0 h 3943357"/>
              <a:gd name="connsiteX3" fmla="*/ 9150350 w 9152890"/>
              <a:gd name="connsiteY3" fmla="*/ 0 h 3943357"/>
              <a:gd name="connsiteX4" fmla="*/ 9152890 w 9152890"/>
              <a:gd name="connsiteY4" fmla="*/ 3939540 h 3943357"/>
              <a:gd name="connsiteX5" fmla="*/ 5967936 w 9152890"/>
              <a:gd name="connsiteY5" fmla="*/ 3943349 h 3943357"/>
              <a:gd name="connsiteX6" fmla="*/ 5949952 w 9152890"/>
              <a:gd name="connsiteY6" fmla="*/ 3843436 h 3943357"/>
              <a:gd name="connsiteX7" fmla="*/ 3200294 w 9152890"/>
              <a:gd name="connsiteY7" fmla="*/ 3842877 h 3943357"/>
              <a:gd name="connsiteX0" fmla="*/ 3206751 w 9152890"/>
              <a:gd name="connsiteY0" fmla="*/ 3924300 h 3943357"/>
              <a:gd name="connsiteX1" fmla="*/ 0 w 9152890"/>
              <a:gd name="connsiteY1" fmla="*/ 3924300 h 3943357"/>
              <a:gd name="connsiteX2" fmla="*/ 6350 w 9152890"/>
              <a:gd name="connsiteY2" fmla="*/ 0 h 3943357"/>
              <a:gd name="connsiteX3" fmla="*/ 9150350 w 9152890"/>
              <a:gd name="connsiteY3" fmla="*/ 0 h 3943357"/>
              <a:gd name="connsiteX4" fmla="*/ 9152890 w 9152890"/>
              <a:gd name="connsiteY4" fmla="*/ 3939540 h 3943357"/>
              <a:gd name="connsiteX5" fmla="*/ 5967936 w 9152890"/>
              <a:gd name="connsiteY5" fmla="*/ 3943349 h 3943357"/>
              <a:gd name="connsiteX6" fmla="*/ 5949952 w 9152890"/>
              <a:gd name="connsiteY6" fmla="*/ 3843436 h 3943357"/>
              <a:gd name="connsiteX7" fmla="*/ 3211525 w 9152890"/>
              <a:gd name="connsiteY7" fmla="*/ 3848569 h 3943357"/>
              <a:gd name="connsiteX0" fmla="*/ 3206751 w 9152890"/>
              <a:gd name="connsiteY0" fmla="*/ 3924300 h 3943357"/>
              <a:gd name="connsiteX1" fmla="*/ 0 w 9152890"/>
              <a:gd name="connsiteY1" fmla="*/ 3924300 h 3943357"/>
              <a:gd name="connsiteX2" fmla="*/ 6350 w 9152890"/>
              <a:gd name="connsiteY2" fmla="*/ 0 h 3943357"/>
              <a:gd name="connsiteX3" fmla="*/ 9150350 w 9152890"/>
              <a:gd name="connsiteY3" fmla="*/ 0 h 3943357"/>
              <a:gd name="connsiteX4" fmla="*/ 9152890 w 9152890"/>
              <a:gd name="connsiteY4" fmla="*/ 3939540 h 3943357"/>
              <a:gd name="connsiteX5" fmla="*/ 5967936 w 9152890"/>
              <a:gd name="connsiteY5" fmla="*/ 3943349 h 3943357"/>
              <a:gd name="connsiteX6" fmla="*/ 5949952 w 9152890"/>
              <a:gd name="connsiteY6" fmla="*/ 3843436 h 3943357"/>
              <a:gd name="connsiteX7" fmla="*/ 3211525 w 9152890"/>
              <a:gd name="connsiteY7" fmla="*/ 3848569 h 3943357"/>
              <a:gd name="connsiteX0" fmla="*/ 3206751 w 9152890"/>
              <a:gd name="connsiteY0" fmla="*/ 3924300 h 3943357"/>
              <a:gd name="connsiteX1" fmla="*/ 0 w 9152890"/>
              <a:gd name="connsiteY1" fmla="*/ 3924300 h 3943357"/>
              <a:gd name="connsiteX2" fmla="*/ 6350 w 9152890"/>
              <a:gd name="connsiteY2" fmla="*/ 0 h 3943357"/>
              <a:gd name="connsiteX3" fmla="*/ 9150350 w 9152890"/>
              <a:gd name="connsiteY3" fmla="*/ 0 h 3943357"/>
              <a:gd name="connsiteX4" fmla="*/ 9152890 w 9152890"/>
              <a:gd name="connsiteY4" fmla="*/ 3939540 h 3943357"/>
              <a:gd name="connsiteX5" fmla="*/ 5967936 w 9152890"/>
              <a:gd name="connsiteY5" fmla="*/ 3943349 h 3943357"/>
              <a:gd name="connsiteX6" fmla="*/ 5949952 w 9152890"/>
              <a:gd name="connsiteY6" fmla="*/ 3843436 h 3943357"/>
              <a:gd name="connsiteX7" fmla="*/ 3211525 w 9152890"/>
              <a:gd name="connsiteY7" fmla="*/ 3848569 h 3943357"/>
              <a:gd name="connsiteX0" fmla="*/ 3206751 w 9152890"/>
              <a:gd name="connsiteY0" fmla="*/ 3924300 h 3952761"/>
              <a:gd name="connsiteX1" fmla="*/ 0 w 9152890"/>
              <a:gd name="connsiteY1" fmla="*/ 3952761 h 3952761"/>
              <a:gd name="connsiteX2" fmla="*/ 6350 w 9152890"/>
              <a:gd name="connsiteY2" fmla="*/ 0 h 3952761"/>
              <a:gd name="connsiteX3" fmla="*/ 9150350 w 9152890"/>
              <a:gd name="connsiteY3" fmla="*/ 0 h 3952761"/>
              <a:gd name="connsiteX4" fmla="*/ 9152890 w 9152890"/>
              <a:gd name="connsiteY4" fmla="*/ 3939540 h 3952761"/>
              <a:gd name="connsiteX5" fmla="*/ 5967936 w 9152890"/>
              <a:gd name="connsiteY5" fmla="*/ 3943349 h 3952761"/>
              <a:gd name="connsiteX6" fmla="*/ 5949952 w 9152890"/>
              <a:gd name="connsiteY6" fmla="*/ 3843436 h 3952761"/>
              <a:gd name="connsiteX7" fmla="*/ 3211525 w 9152890"/>
              <a:gd name="connsiteY7" fmla="*/ 3848569 h 3952761"/>
              <a:gd name="connsiteX0" fmla="*/ 3229213 w 9152890"/>
              <a:gd name="connsiteY0" fmla="*/ 3935684 h 3952761"/>
              <a:gd name="connsiteX1" fmla="*/ 0 w 9152890"/>
              <a:gd name="connsiteY1" fmla="*/ 3952761 h 3952761"/>
              <a:gd name="connsiteX2" fmla="*/ 6350 w 9152890"/>
              <a:gd name="connsiteY2" fmla="*/ 0 h 3952761"/>
              <a:gd name="connsiteX3" fmla="*/ 9150350 w 9152890"/>
              <a:gd name="connsiteY3" fmla="*/ 0 h 3952761"/>
              <a:gd name="connsiteX4" fmla="*/ 9152890 w 9152890"/>
              <a:gd name="connsiteY4" fmla="*/ 3939540 h 3952761"/>
              <a:gd name="connsiteX5" fmla="*/ 5967936 w 9152890"/>
              <a:gd name="connsiteY5" fmla="*/ 3943349 h 3952761"/>
              <a:gd name="connsiteX6" fmla="*/ 5949952 w 9152890"/>
              <a:gd name="connsiteY6" fmla="*/ 3843436 h 3952761"/>
              <a:gd name="connsiteX7" fmla="*/ 3211525 w 9152890"/>
              <a:gd name="connsiteY7" fmla="*/ 3848569 h 3952761"/>
              <a:gd name="connsiteX0" fmla="*/ 3223598 w 9152890"/>
              <a:gd name="connsiteY0" fmla="*/ 3935684 h 3952761"/>
              <a:gd name="connsiteX1" fmla="*/ 0 w 9152890"/>
              <a:gd name="connsiteY1" fmla="*/ 3952761 h 3952761"/>
              <a:gd name="connsiteX2" fmla="*/ 6350 w 9152890"/>
              <a:gd name="connsiteY2" fmla="*/ 0 h 3952761"/>
              <a:gd name="connsiteX3" fmla="*/ 9150350 w 9152890"/>
              <a:gd name="connsiteY3" fmla="*/ 0 h 3952761"/>
              <a:gd name="connsiteX4" fmla="*/ 9152890 w 9152890"/>
              <a:gd name="connsiteY4" fmla="*/ 3939540 h 3952761"/>
              <a:gd name="connsiteX5" fmla="*/ 5967936 w 9152890"/>
              <a:gd name="connsiteY5" fmla="*/ 3943349 h 3952761"/>
              <a:gd name="connsiteX6" fmla="*/ 5949952 w 9152890"/>
              <a:gd name="connsiteY6" fmla="*/ 3843436 h 3952761"/>
              <a:gd name="connsiteX7" fmla="*/ 3211525 w 9152890"/>
              <a:gd name="connsiteY7" fmla="*/ 3848569 h 3952761"/>
              <a:gd name="connsiteX0" fmla="*/ 3206753 w 9152890"/>
              <a:gd name="connsiteY0" fmla="*/ 3935684 h 3952761"/>
              <a:gd name="connsiteX1" fmla="*/ 0 w 9152890"/>
              <a:gd name="connsiteY1" fmla="*/ 3952761 h 3952761"/>
              <a:gd name="connsiteX2" fmla="*/ 6350 w 9152890"/>
              <a:gd name="connsiteY2" fmla="*/ 0 h 3952761"/>
              <a:gd name="connsiteX3" fmla="*/ 9150350 w 9152890"/>
              <a:gd name="connsiteY3" fmla="*/ 0 h 3952761"/>
              <a:gd name="connsiteX4" fmla="*/ 9152890 w 9152890"/>
              <a:gd name="connsiteY4" fmla="*/ 3939540 h 3952761"/>
              <a:gd name="connsiteX5" fmla="*/ 5967936 w 9152890"/>
              <a:gd name="connsiteY5" fmla="*/ 3943349 h 3952761"/>
              <a:gd name="connsiteX6" fmla="*/ 5949952 w 9152890"/>
              <a:gd name="connsiteY6" fmla="*/ 3843436 h 3952761"/>
              <a:gd name="connsiteX7" fmla="*/ 3211525 w 9152890"/>
              <a:gd name="connsiteY7" fmla="*/ 3848569 h 3952761"/>
              <a:gd name="connsiteX0" fmla="*/ 3206754 w 9152890"/>
              <a:gd name="connsiteY0" fmla="*/ 3941377 h 3952763"/>
              <a:gd name="connsiteX1" fmla="*/ 0 w 9152890"/>
              <a:gd name="connsiteY1" fmla="*/ 3952761 h 3952763"/>
              <a:gd name="connsiteX2" fmla="*/ 6350 w 9152890"/>
              <a:gd name="connsiteY2" fmla="*/ 0 h 3952763"/>
              <a:gd name="connsiteX3" fmla="*/ 9150350 w 9152890"/>
              <a:gd name="connsiteY3" fmla="*/ 0 h 3952763"/>
              <a:gd name="connsiteX4" fmla="*/ 9152890 w 9152890"/>
              <a:gd name="connsiteY4" fmla="*/ 3939540 h 3952763"/>
              <a:gd name="connsiteX5" fmla="*/ 5967936 w 9152890"/>
              <a:gd name="connsiteY5" fmla="*/ 3943349 h 3952763"/>
              <a:gd name="connsiteX6" fmla="*/ 5949952 w 9152890"/>
              <a:gd name="connsiteY6" fmla="*/ 3843436 h 3952763"/>
              <a:gd name="connsiteX7" fmla="*/ 3211525 w 9152890"/>
              <a:gd name="connsiteY7" fmla="*/ 3848569 h 3952763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49952 w 9152890"/>
              <a:gd name="connsiteY6" fmla="*/ 3843436 h 3954361"/>
              <a:gd name="connsiteX7" fmla="*/ 3211525 w 9152890"/>
              <a:gd name="connsiteY7" fmla="*/ 3848569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49952 w 9152890"/>
              <a:gd name="connsiteY6" fmla="*/ 3843436 h 3954361"/>
              <a:gd name="connsiteX7" fmla="*/ 3205910 w 9152890"/>
              <a:gd name="connsiteY7" fmla="*/ 3831492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49952 w 9152890"/>
              <a:gd name="connsiteY6" fmla="*/ 3843436 h 3954361"/>
              <a:gd name="connsiteX7" fmla="*/ 3189063 w 9152890"/>
              <a:gd name="connsiteY7" fmla="*/ 3837184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49952 w 9152890"/>
              <a:gd name="connsiteY6" fmla="*/ 3843436 h 3954361"/>
              <a:gd name="connsiteX7" fmla="*/ 3189063 w 9152890"/>
              <a:gd name="connsiteY7" fmla="*/ 3837184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49952 w 9152890"/>
              <a:gd name="connsiteY6" fmla="*/ 3843436 h 3954361"/>
              <a:gd name="connsiteX7" fmla="*/ 3194678 w 9152890"/>
              <a:gd name="connsiteY7" fmla="*/ 3831492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55567 w 9152890"/>
              <a:gd name="connsiteY6" fmla="*/ 3832052 h 3954361"/>
              <a:gd name="connsiteX7" fmla="*/ 3194678 w 9152890"/>
              <a:gd name="connsiteY7" fmla="*/ 3831492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44337 w 9152890"/>
              <a:gd name="connsiteY6" fmla="*/ 3837745 h 3954361"/>
              <a:gd name="connsiteX7" fmla="*/ 3194678 w 9152890"/>
              <a:gd name="connsiteY7" fmla="*/ 3831492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61184 w 9152890"/>
              <a:gd name="connsiteY6" fmla="*/ 3837745 h 3954361"/>
              <a:gd name="connsiteX7" fmla="*/ 3194678 w 9152890"/>
              <a:gd name="connsiteY7" fmla="*/ 3831492 h 3954361"/>
              <a:gd name="connsiteX0" fmla="*/ 3189908 w 9152890"/>
              <a:gd name="connsiteY0" fmla="*/ 3947069 h 3954361"/>
              <a:gd name="connsiteX1" fmla="*/ 0 w 9152890"/>
              <a:gd name="connsiteY1" fmla="*/ 3952761 h 3954361"/>
              <a:gd name="connsiteX2" fmla="*/ 6350 w 9152890"/>
              <a:gd name="connsiteY2" fmla="*/ 0 h 3954361"/>
              <a:gd name="connsiteX3" fmla="*/ 9150350 w 9152890"/>
              <a:gd name="connsiteY3" fmla="*/ 0 h 3954361"/>
              <a:gd name="connsiteX4" fmla="*/ 9152890 w 9152890"/>
              <a:gd name="connsiteY4" fmla="*/ 3939540 h 3954361"/>
              <a:gd name="connsiteX5" fmla="*/ 5967936 w 9152890"/>
              <a:gd name="connsiteY5" fmla="*/ 3943349 h 3954361"/>
              <a:gd name="connsiteX6" fmla="*/ 5961184 w 9152890"/>
              <a:gd name="connsiteY6" fmla="*/ 3837745 h 3954361"/>
              <a:gd name="connsiteX7" fmla="*/ 3194678 w 9152890"/>
              <a:gd name="connsiteY7" fmla="*/ 3831492 h 3954361"/>
              <a:gd name="connsiteX0" fmla="*/ 3189908 w 9152890"/>
              <a:gd name="connsiteY0" fmla="*/ 3952762 h 3958029"/>
              <a:gd name="connsiteX1" fmla="*/ 0 w 9152890"/>
              <a:gd name="connsiteY1" fmla="*/ 3952761 h 3958029"/>
              <a:gd name="connsiteX2" fmla="*/ 6350 w 9152890"/>
              <a:gd name="connsiteY2" fmla="*/ 0 h 3958029"/>
              <a:gd name="connsiteX3" fmla="*/ 9150350 w 9152890"/>
              <a:gd name="connsiteY3" fmla="*/ 0 h 3958029"/>
              <a:gd name="connsiteX4" fmla="*/ 9152890 w 9152890"/>
              <a:gd name="connsiteY4" fmla="*/ 3939540 h 3958029"/>
              <a:gd name="connsiteX5" fmla="*/ 5967936 w 9152890"/>
              <a:gd name="connsiteY5" fmla="*/ 3943349 h 3958029"/>
              <a:gd name="connsiteX6" fmla="*/ 5961184 w 9152890"/>
              <a:gd name="connsiteY6" fmla="*/ 3837745 h 3958029"/>
              <a:gd name="connsiteX7" fmla="*/ 3194678 w 9152890"/>
              <a:gd name="connsiteY7" fmla="*/ 3831492 h 3958029"/>
              <a:gd name="connsiteX0" fmla="*/ 3189908 w 9152890"/>
              <a:gd name="connsiteY0" fmla="*/ 3952762 h 3955499"/>
              <a:gd name="connsiteX1" fmla="*/ 0 w 9152890"/>
              <a:gd name="connsiteY1" fmla="*/ 3952761 h 3955499"/>
              <a:gd name="connsiteX2" fmla="*/ 6350 w 9152890"/>
              <a:gd name="connsiteY2" fmla="*/ 0 h 3955499"/>
              <a:gd name="connsiteX3" fmla="*/ 9150350 w 9152890"/>
              <a:gd name="connsiteY3" fmla="*/ 0 h 3955499"/>
              <a:gd name="connsiteX4" fmla="*/ 9152890 w 9152890"/>
              <a:gd name="connsiteY4" fmla="*/ 3939540 h 3955499"/>
              <a:gd name="connsiteX5" fmla="*/ 5967936 w 9152890"/>
              <a:gd name="connsiteY5" fmla="*/ 3943349 h 3955499"/>
              <a:gd name="connsiteX6" fmla="*/ 5961184 w 9152890"/>
              <a:gd name="connsiteY6" fmla="*/ 3837745 h 3955499"/>
              <a:gd name="connsiteX7" fmla="*/ 3194678 w 9152890"/>
              <a:gd name="connsiteY7" fmla="*/ 3831492 h 3955499"/>
              <a:gd name="connsiteX0" fmla="*/ 3189908 w 9152890"/>
              <a:gd name="connsiteY0" fmla="*/ 3952762 h 3955499"/>
              <a:gd name="connsiteX1" fmla="*/ 0 w 9152890"/>
              <a:gd name="connsiteY1" fmla="*/ 3952761 h 3955499"/>
              <a:gd name="connsiteX2" fmla="*/ 6350 w 9152890"/>
              <a:gd name="connsiteY2" fmla="*/ 0 h 3955499"/>
              <a:gd name="connsiteX3" fmla="*/ 9150350 w 9152890"/>
              <a:gd name="connsiteY3" fmla="*/ 0 h 3955499"/>
              <a:gd name="connsiteX4" fmla="*/ 9152890 w 9152890"/>
              <a:gd name="connsiteY4" fmla="*/ 3939540 h 3955499"/>
              <a:gd name="connsiteX5" fmla="*/ 5967936 w 9152890"/>
              <a:gd name="connsiteY5" fmla="*/ 3943349 h 3955499"/>
              <a:gd name="connsiteX6" fmla="*/ 5961184 w 9152890"/>
              <a:gd name="connsiteY6" fmla="*/ 3837745 h 3955499"/>
              <a:gd name="connsiteX7" fmla="*/ 3194678 w 9152890"/>
              <a:gd name="connsiteY7" fmla="*/ 3831492 h 3955499"/>
              <a:gd name="connsiteX8" fmla="*/ 3189908 w 9152890"/>
              <a:gd name="connsiteY8" fmla="*/ 3952762 h 3955499"/>
              <a:gd name="connsiteX0" fmla="*/ 3212369 w 9152890"/>
              <a:gd name="connsiteY0" fmla="*/ 3952762 h 3955499"/>
              <a:gd name="connsiteX1" fmla="*/ 0 w 9152890"/>
              <a:gd name="connsiteY1" fmla="*/ 3952761 h 3955499"/>
              <a:gd name="connsiteX2" fmla="*/ 6350 w 9152890"/>
              <a:gd name="connsiteY2" fmla="*/ 0 h 3955499"/>
              <a:gd name="connsiteX3" fmla="*/ 9150350 w 9152890"/>
              <a:gd name="connsiteY3" fmla="*/ 0 h 3955499"/>
              <a:gd name="connsiteX4" fmla="*/ 9152890 w 9152890"/>
              <a:gd name="connsiteY4" fmla="*/ 3939540 h 3955499"/>
              <a:gd name="connsiteX5" fmla="*/ 5967936 w 9152890"/>
              <a:gd name="connsiteY5" fmla="*/ 3943349 h 3955499"/>
              <a:gd name="connsiteX6" fmla="*/ 5961184 w 9152890"/>
              <a:gd name="connsiteY6" fmla="*/ 3837745 h 3955499"/>
              <a:gd name="connsiteX7" fmla="*/ 3194678 w 9152890"/>
              <a:gd name="connsiteY7" fmla="*/ 3831492 h 3955499"/>
              <a:gd name="connsiteX8" fmla="*/ 3212369 w 9152890"/>
              <a:gd name="connsiteY8" fmla="*/ 3952762 h 3955499"/>
              <a:gd name="connsiteX0" fmla="*/ 3212369 w 9152890"/>
              <a:gd name="connsiteY0" fmla="*/ 3952762 h 3955499"/>
              <a:gd name="connsiteX1" fmla="*/ 0 w 9152890"/>
              <a:gd name="connsiteY1" fmla="*/ 3952761 h 3955499"/>
              <a:gd name="connsiteX2" fmla="*/ 6350 w 9152890"/>
              <a:gd name="connsiteY2" fmla="*/ 0 h 3955499"/>
              <a:gd name="connsiteX3" fmla="*/ 9150350 w 9152890"/>
              <a:gd name="connsiteY3" fmla="*/ 0 h 3955499"/>
              <a:gd name="connsiteX4" fmla="*/ 9152890 w 9152890"/>
              <a:gd name="connsiteY4" fmla="*/ 3939540 h 3955499"/>
              <a:gd name="connsiteX5" fmla="*/ 5967936 w 9152890"/>
              <a:gd name="connsiteY5" fmla="*/ 3943349 h 3955499"/>
              <a:gd name="connsiteX6" fmla="*/ 5961184 w 9152890"/>
              <a:gd name="connsiteY6" fmla="*/ 3837745 h 3955499"/>
              <a:gd name="connsiteX7" fmla="*/ 3222754 w 9152890"/>
              <a:gd name="connsiteY7" fmla="*/ 3831493 h 3955499"/>
              <a:gd name="connsiteX8" fmla="*/ 3212369 w 9152890"/>
              <a:gd name="connsiteY8" fmla="*/ 3952762 h 3955499"/>
              <a:gd name="connsiteX0" fmla="*/ 3212369 w 9152890"/>
              <a:gd name="connsiteY0" fmla="*/ 3952762 h 3955499"/>
              <a:gd name="connsiteX1" fmla="*/ 0 w 9152890"/>
              <a:gd name="connsiteY1" fmla="*/ 3952761 h 3955499"/>
              <a:gd name="connsiteX2" fmla="*/ 6350 w 9152890"/>
              <a:gd name="connsiteY2" fmla="*/ 0 h 3955499"/>
              <a:gd name="connsiteX3" fmla="*/ 9150350 w 9152890"/>
              <a:gd name="connsiteY3" fmla="*/ 0 h 3955499"/>
              <a:gd name="connsiteX4" fmla="*/ 9152890 w 9152890"/>
              <a:gd name="connsiteY4" fmla="*/ 3939540 h 3955499"/>
              <a:gd name="connsiteX5" fmla="*/ 5967936 w 9152890"/>
              <a:gd name="connsiteY5" fmla="*/ 3943349 h 3955499"/>
              <a:gd name="connsiteX6" fmla="*/ 5961184 w 9152890"/>
              <a:gd name="connsiteY6" fmla="*/ 3837745 h 3955499"/>
              <a:gd name="connsiteX7" fmla="*/ 3222754 w 9152890"/>
              <a:gd name="connsiteY7" fmla="*/ 3831493 h 3955499"/>
              <a:gd name="connsiteX8" fmla="*/ 3212369 w 9152890"/>
              <a:gd name="connsiteY8" fmla="*/ 3952762 h 3955499"/>
              <a:gd name="connsiteX0" fmla="*/ 3212369 w 9152890"/>
              <a:gd name="connsiteY0" fmla="*/ 3952762 h 3955499"/>
              <a:gd name="connsiteX1" fmla="*/ 0 w 9152890"/>
              <a:gd name="connsiteY1" fmla="*/ 3952761 h 3955499"/>
              <a:gd name="connsiteX2" fmla="*/ 6350 w 9152890"/>
              <a:gd name="connsiteY2" fmla="*/ 0 h 3955499"/>
              <a:gd name="connsiteX3" fmla="*/ 9150350 w 9152890"/>
              <a:gd name="connsiteY3" fmla="*/ 0 h 3955499"/>
              <a:gd name="connsiteX4" fmla="*/ 9152890 w 9152890"/>
              <a:gd name="connsiteY4" fmla="*/ 3939540 h 3955499"/>
              <a:gd name="connsiteX5" fmla="*/ 5967936 w 9152890"/>
              <a:gd name="connsiteY5" fmla="*/ 3943349 h 3955499"/>
              <a:gd name="connsiteX6" fmla="*/ 5961184 w 9152890"/>
              <a:gd name="connsiteY6" fmla="*/ 3837745 h 3955499"/>
              <a:gd name="connsiteX7" fmla="*/ 3222754 w 9152890"/>
              <a:gd name="connsiteY7" fmla="*/ 3831493 h 3955499"/>
              <a:gd name="connsiteX8" fmla="*/ 3212369 w 9152890"/>
              <a:gd name="connsiteY8" fmla="*/ 3952762 h 3955499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22754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22754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22754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61184 w 9152890"/>
              <a:gd name="connsiteY6" fmla="*/ 3837745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67936 w 9152890"/>
              <a:gd name="connsiteY5" fmla="*/ 3943349 h 3952762"/>
              <a:gd name="connsiteX6" fmla="*/ 5955570 w 9152890"/>
              <a:gd name="connsiteY6" fmla="*/ 3832054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56707 w 9152890"/>
              <a:gd name="connsiteY5" fmla="*/ 3943350 h 3952762"/>
              <a:gd name="connsiteX6" fmla="*/ 5955570 w 9152890"/>
              <a:gd name="connsiteY6" fmla="*/ 3832054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39861 w 9152890"/>
              <a:gd name="connsiteY5" fmla="*/ 3943351 h 3952762"/>
              <a:gd name="connsiteX6" fmla="*/ 5955570 w 9152890"/>
              <a:gd name="connsiteY6" fmla="*/ 3832054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39861 w 9152890"/>
              <a:gd name="connsiteY5" fmla="*/ 3943351 h 3952762"/>
              <a:gd name="connsiteX6" fmla="*/ 5938724 w 9152890"/>
              <a:gd name="connsiteY6" fmla="*/ 3832055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2890"/>
              <a:gd name="connsiteY0" fmla="*/ 3952762 h 3952762"/>
              <a:gd name="connsiteX1" fmla="*/ 0 w 9152890"/>
              <a:gd name="connsiteY1" fmla="*/ 3952761 h 3952762"/>
              <a:gd name="connsiteX2" fmla="*/ 6350 w 9152890"/>
              <a:gd name="connsiteY2" fmla="*/ 0 h 3952762"/>
              <a:gd name="connsiteX3" fmla="*/ 9150350 w 9152890"/>
              <a:gd name="connsiteY3" fmla="*/ 0 h 3952762"/>
              <a:gd name="connsiteX4" fmla="*/ 9152890 w 9152890"/>
              <a:gd name="connsiteY4" fmla="*/ 3939540 h 3952762"/>
              <a:gd name="connsiteX5" fmla="*/ 5939861 w 9152890"/>
              <a:gd name="connsiteY5" fmla="*/ 3949044 h 3952762"/>
              <a:gd name="connsiteX6" fmla="*/ 5938724 w 9152890"/>
              <a:gd name="connsiteY6" fmla="*/ 3832055 h 3952762"/>
              <a:gd name="connsiteX7" fmla="*/ 3205909 w 9152890"/>
              <a:gd name="connsiteY7" fmla="*/ 3831493 h 3952762"/>
              <a:gd name="connsiteX8" fmla="*/ 3212369 w 9152890"/>
              <a:gd name="connsiteY8" fmla="*/ 3952762 h 3952762"/>
              <a:gd name="connsiteX0" fmla="*/ 3212369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47275 w 9150350"/>
              <a:gd name="connsiteY4" fmla="*/ 3950924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12369 w 9150350"/>
              <a:gd name="connsiteY8" fmla="*/ 3952762 h 3952762"/>
              <a:gd name="connsiteX0" fmla="*/ 3212369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47275 w 9150350"/>
              <a:gd name="connsiteY4" fmla="*/ 3950924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12369 w 9150350"/>
              <a:gd name="connsiteY8" fmla="*/ 3952762 h 3952762"/>
              <a:gd name="connsiteX0" fmla="*/ 3212369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47275 w 9150350"/>
              <a:gd name="connsiteY4" fmla="*/ 3939539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12369 w 9150350"/>
              <a:gd name="connsiteY8" fmla="*/ 3952762 h 3952762"/>
              <a:gd name="connsiteX0" fmla="*/ 3212369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12369 w 9150350"/>
              <a:gd name="connsiteY8" fmla="*/ 3952762 h 3952762"/>
              <a:gd name="connsiteX0" fmla="*/ 3212369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12369 w 9150350"/>
              <a:gd name="connsiteY8" fmla="*/ 3952762 h 3952762"/>
              <a:gd name="connsiteX0" fmla="*/ 3212369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12369 w 9150350"/>
              <a:gd name="connsiteY8" fmla="*/ 3952762 h 3952762"/>
              <a:gd name="connsiteX0" fmla="*/ 3212369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12369 w 9150350"/>
              <a:gd name="connsiteY8" fmla="*/ 3952762 h 3952762"/>
              <a:gd name="connsiteX0" fmla="*/ 3204635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1493 h 3952762"/>
              <a:gd name="connsiteX8" fmla="*/ 3204635 w 9150350"/>
              <a:gd name="connsiteY8" fmla="*/ 3952762 h 3952762"/>
              <a:gd name="connsiteX0" fmla="*/ 3204635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39861 w 9150350"/>
              <a:gd name="connsiteY5" fmla="*/ 3949044 h 3952762"/>
              <a:gd name="connsiteX6" fmla="*/ 5938724 w 9150350"/>
              <a:gd name="connsiteY6" fmla="*/ 3832055 h 3952762"/>
              <a:gd name="connsiteX7" fmla="*/ 3205909 w 9150350"/>
              <a:gd name="connsiteY7" fmla="*/ 3839352 h 3952762"/>
              <a:gd name="connsiteX8" fmla="*/ 3204635 w 9150350"/>
              <a:gd name="connsiteY8" fmla="*/ 3952762 h 3952762"/>
              <a:gd name="connsiteX0" fmla="*/ 3204635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39861 w 9150350"/>
              <a:gd name="connsiteY5" fmla="*/ 3949044 h 3952762"/>
              <a:gd name="connsiteX6" fmla="*/ 5949037 w 9150350"/>
              <a:gd name="connsiteY6" fmla="*/ 3839915 h 3952762"/>
              <a:gd name="connsiteX7" fmla="*/ 3205909 w 9150350"/>
              <a:gd name="connsiteY7" fmla="*/ 3839352 h 3952762"/>
              <a:gd name="connsiteX8" fmla="*/ 3204635 w 9150350"/>
              <a:gd name="connsiteY8" fmla="*/ 3952762 h 3952762"/>
              <a:gd name="connsiteX0" fmla="*/ 3204635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50175 w 9150350"/>
              <a:gd name="connsiteY5" fmla="*/ 3949044 h 3952762"/>
              <a:gd name="connsiteX6" fmla="*/ 5949037 w 9150350"/>
              <a:gd name="connsiteY6" fmla="*/ 3839915 h 3952762"/>
              <a:gd name="connsiteX7" fmla="*/ 3205909 w 9150350"/>
              <a:gd name="connsiteY7" fmla="*/ 3839352 h 3952762"/>
              <a:gd name="connsiteX8" fmla="*/ 3204635 w 9150350"/>
              <a:gd name="connsiteY8" fmla="*/ 3952762 h 3952762"/>
              <a:gd name="connsiteX0" fmla="*/ 3204635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50175 w 9150350"/>
              <a:gd name="connsiteY5" fmla="*/ 3949044 h 3952762"/>
              <a:gd name="connsiteX6" fmla="*/ 5949037 w 9150350"/>
              <a:gd name="connsiteY6" fmla="*/ 3839915 h 3952762"/>
              <a:gd name="connsiteX7" fmla="*/ 3205909 w 9150350"/>
              <a:gd name="connsiteY7" fmla="*/ 3839352 h 3952762"/>
              <a:gd name="connsiteX8" fmla="*/ 3204635 w 9150350"/>
              <a:gd name="connsiteY8" fmla="*/ 3952762 h 3952762"/>
              <a:gd name="connsiteX0" fmla="*/ 3204635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50175 w 9150350"/>
              <a:gd name="connsiteY5" fmla="*/ 3949044 h 3952762"/>
              <a:gd name="connsiteX6" fmla="*/ 5949037 w 9150350"/>
              <a:gd name="connsiteY6" fmla="*/ 3839915 h 3952762"/>
              <a:gd name="connsiteX7" fmla="*/ 3205909 w 9150350"/>
              <a:gd name="connsiteY7" fmla="*/ 3839352 h 3952762"/>
              <a:gd name="connsiteX8" fmla="*/ 3204635 w 9150350"/>
              <a:gd name="connsiteY8" fmla="*/ 3952762 h 3952762"/>
              <a:gd name="connsiteX0" fmla="*/ 3204635 w 9150350"/>
              <a:gd name="connsiteY0" fmla="*/ 3952762 h 3952762"/>
              <a:gd name="connsiteX1" fmla="*/ 0 w 9150350"/>
              <a:gd name="connsiteY1" fmla="*/ 3952761 h 3952762"/>
              <a:gd name="connsiteX2" fmla="*/ 6350 w 9150350"/>
              <a:gd name="connsiteY2" fmla="*/ 0 h 3952762"/>
              <a:gd name="connsiteX3" fmla="*/ 9150350 w 9150350"/>
              <a:gd name="connsiteY3" fmla="*/ 0 h 3952762"/>
              <a:gd name="connsiteX4" fmla="*/ 9136045 w 9150350"/>
              <a:gd name="connsiteY4" fmla="*/ 3945231 h 3952762"/>
              <a:gd name="connsiteX5" fmla="*/ 5950175 w 9150350"/>
              <a:gd name="connsiteY5" fmla="*/ 3949044 h 3952762"/>
              <a:gd name="connsiteX6" fmla="*/ 5949037 w 9150350"/>
              <a:gd name="connsiteY6" fmla="*/ 3839915 h 3952762"/>
              <a:gd name="connsiteX7" fmla="*/ 3203330 w 9150350"/>
              <a:gd name="connsiteY7" fmla="*/ 3839352 h 3952762"/>
              <a:gd name="connsiteX8" fmla="*/ 3204635 w 9150350"/>
              <a:gd name="connsiteY8" fmla="*/ 3952762 h 3952762"/>
              <a:gd name="connsiteX0" fmla="*/ 3204635 w 9161085"/>
              <a:gd name="connsiteY0" fmla="*/ 3952762 h 3952762"/>
              <a:gd name="connsiteX1" fmla="*/ 0 w 9161085"/>
              <a:gd name="connsiteY1" fmla="*/ 3952761 h 3952762"/>
              <a:gd name="connsiteX2" fmla="*/ 6350 w 9161085"/>
              <a:gd name="connsiteY2" fmla="*/ 0 h 3952762"/>
              <a:gd name="connsiteX3" fmla="*/ 9150350 w 9161085"/>
              <a:gd name="connsiteY3" fmla="*/ 0 h 3952762"/>
              <a:gd name="connsiteX4" fmla="*/ 9159250 w 9161085"/>
              <a:gd name="connsiteY4" fmla="*/ 3945231 h 3952762"/>
              <a:gd name="connsiteX5" fmla="*/ 5950175 w 9161085"/>
              <a:gd name="connsiteY5" fmla="*/ 3949044 h 3952762"/>
              <a:gd name="connsiteX6" fmla="*/ 5949037 w 9161085"/>
              <a:gd name="connsiteY6" fmla="*/ 3839915 h 3952762"/>
              <a:gd name="connsiteX7" fmla="*/ 3203330 w 9161085"/>
              <a:gd name="connsiteY7" fmla="*/ 3839352 h 3952762"/>
              <a:gd name="connsiteX8" fmla="*/ 3204635 w 9161085"/>
              <a:gd name="connsiteY8" fmla="*/ 3952762 h 3952762"/>
              <a:gd name="connsiteX0" fmla="*/ 3204635 w 9161085"/>
              <a:gd name="connsiteY0" fmla="*/ 3952762 h 3952762"/>
              <a:gd name="connsiteX1" fmla="*/ 0 w 9161085"/>
              <a:gd name="connsiteY1" fmla="*/ 3952761 h 3952762"/>
              <a:gd name="connsiteX2" fmla="*/ 6350 w 9161085"/>
              <a:gd name="connsiteY2" fmla="*/ 0 h 3952762"/>
              <a:gd name="connsiteX3" fmla="*/ 9150350 w 9161085"/>
              <a:gd name="connsiteY3" fmla="*/ 0 h 3952762"/>
              <a:gd name="connsiteX4" fmla="*/ 9159250 w 9161085"/>
              <a:gd name="connsiteY4" fmla="*/ 3947851 h 3952762"/>
              <a:gd name="connsiteX5" fmla="*/ 5950175 w 9161085"/>
              <a:gd name="connsiteY5" fmla="*/ 3949044 h 3952762"/>
              <a:gd name="connsiteX6" fmla="*/ 5949037 w 9161085"/>
              <a:gd name="connsiteY6" fmla="*/ 3839915 h 3952762"/>
              <a:gd name="connsiteX7" fmla="*/ 3203330 w 9161085"/>
              <a:gd name="connsiteY7" fmla="*/ 3839352 h 3952762"/>
              <a:gd name="connsiteX8" fmla="*/ 3204635 w 9161085"/>
              <a:gd name="connsiteY8" fmla="*/ 3952762 h 3952762"/>
              <a:gd name="connsiteX0" fmla="*/ 3204635 w 9154418"/>
              <a:gd name="connsiteY0" fmla="*/ 3952762 h 3952762"/>
              <a:gd name="connsiteX1" fmla="*/ 0 w 9154418"/>
              <a:gd name="connsiteY1" fmla="*/ 3952761 h 3952762"/>
              <a:gd name="connsiteX2" fmla="*/ 6350 w 9154418"/>
              <a:gd name="connsiteY2" fmla="*/ 0 h 3952762"/>
              <a:gd name="connsiteX3" fmla="*/ 9150350 w 9154418"/>
              <a:gd name="connsiteY3" fmla="*/ 0 h 3952762"/>
              <a:gd name="connsiteX4" fmla="*/ 9151516 w 9154418"/>
              <a:gd name="connsiteY4" fmla="*/ 3947851 h 3952762"/>
              <a:gd name="connsiteX5" fmla="*/ 5950175 w 9154418"/>
              <a:gd name="connsiteY5" fmla="*/ 3949044 h 3952762"/>
              <a:gd name="connsiteX6" fmla="*/ 5949037 w 9154418"/>
              <a:gd name="connsiteY6" fmla="*/ 3839915 h 3952762"/>
              <a:gd name="connsiteX7" fmla="*/ 3203330 w 9154418"/>
              <a:gd name="connsiteY7" fmla="*/ 3839352 h 3952762"/>
              <a:gd name="connsiteX8" fmla="*/ 3204635 w 9154418"/>
              <a:gd name="connsiteY8" fmla="*/ 3952762 h 3952762"/>
              <a:gd name="connsiteX0" fmla="*/ 3204635 w 9156527"/>
              <a:gd name="connsiteY0" fmla="*/ 3952762 h 3952762"/>
              <a:gd name="connsiteX1" fmla="*/ 0 w 9156527"/>
              <a:gd name="connsiteY1" fmla="*/ 3952761 h 3952762"/>
              <a:gd name="connsiteX2" fmla="*/ 6350 w 9156527"/>
              <a:gd name="connsiteY2" fmla="*/ 0 h 3952762"/>
              <a:gd name="connsiteX3" fmla="*/ 9150350 w 9156527"/>
              <a:gd name="connsiteY3" fmla="*/ 0 h 3952762"/>
              <a:gd name="connsiteX4" fmla="*/ 9154095 w 9156527"/>
              <a:gd name="connsiteY4" fmla="*/ 3947851 h 3952762"/>
              <a:gd name="connsiteX5" fmla="*/ 5950175 w 9156527"/>
              <a:gd name="connsiteY5" fmla="*/ 3949044 h 3952762"/>
              <a:gd name="connsiteX6" fmla="*/ 5949037 w 9156527"/>
              <a:gd name="connsiteY6" fmla="*/ 3839915 h 3952762"/>
              <a:gd name="connsiteX7" fmla="*/ 3203330 w 9156527"/>
              <a:gd name="connsiteY7" fmla="*/ 3839352 h 3952762"/>
              <a:gd name="connsiteX8" fmla="*/ 3204635 w 9156527"/>
              <a:gd name="connsiteY8" fmla="*/ 3952762 h 395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6527" h="3952762">
                <a:moveTo>
                  <a:pt x="3204635" y="3952762"/>
                </a:moveTo>
                <a:lnTo>
                  <a:pt x="0" y="3952761"/>
                </a:lnTo>
                <a:cubicBezTo>
                  <a:pt x="2117" y="2663711"/>
                  <a:pt x="4233" y="1289050"/>
                  <a:pt x="6350" y="0"/>
                </a:cubicBezTo>
                <a:lnTo>
                  <a:pt x="9150350" y="0"/>
                </a:lnTo>
                <a:cubicBezTo>
                  <a:pt x="9150350" y="1295400"/>
                  <a:pt x="9161247" y="1975235"/>
                  <a:pt x="9154095" y="3947851"/>
                </a:cubicBezTo>
                <a:lnTo>
                  <a:pt x="5950175" y="3949044"/>
                </a:lnTo>
                <a:cubicBezTo>
                  <a:pt x="5949796" y="3912668"/>
                  <a:pt x="5949416" y="3876291"/>
                  <a:pt x="5949037" y="3839915"/>
                </a:cubicBezTo>
                <a:lnTo>
                  <a:pt x="3203330" y="3839352"/>
                </a:lnTo>
                <a:lnTo>
                  <a:pt x="3204635" y="3952762"/>
                </a:lnTo>
                <a:close/>
              </a:path>
            </a:pathLst>
          </a:custGeom>
          <a:solidFill>
            <a:srgbClr val="BDB6B0">
              <a:alpha val="50000"/>
            </a:srgbClr>
          </a:solidFill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US" dirty="0" smtClean="0"/>
              <a:t>Photo</a:t>
            </a:r>
            <a:br>
              <a:rPr lang="en-US" dirty="0" smtClean="0"/>
            </a:br>
            <a:r>
              <a:rPr lang="en-US" dirty="0" smtClean="0"/>
              <a:t>4.5 in. x 10 in.</a:t>
            </a:r>
          </a:p>
        </p:txBody>
      </p:sp>
    </p:spTree>
    <p:extLst>
      <p:ext uri="{BB962C8B-B14F-4D97-AF65-F5344CB8AC3E}">
        <p14:creationId xmlns:p14="http://schemas.microsoft.com/office/powerpoint/2010/main" val="77789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636"/>
            <a:ext cx="7772797" cy="1362604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449"/>
            <a:ext cx="7772797" cy="1500188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00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0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012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016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02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024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4028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6032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6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- Option 2 - Physicians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 dirty="0" smtClean="0"/>
              <a:t>Headshot</a:t>
            </a:r>
            <a:br>
              <a:rPr lang="en-US" dirty="0" smtClean="0"/>
            </a:br>
            <a:r>
              <a:rPr lang="en-US" dirty="0" smtClean="0"/>
              <a:t>1 in. x 1in.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177" indent="0">
              <a:buNone/>
              <a:defRPr sz="1400"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/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672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 smtClean="0"/>
              <a:t>Breaker Title – Garamond – 36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963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Option 3 - Patient/Provi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 dirty="0" smtClean="0"/>
              <a:t>Headshot</a:t>
            </a:r>
            <a:br>
              <a:rPr lang="en-US" dirty="0" smtClean="0"/>
            </a:br>
            <a:r>
              <a:rPr lang="en-US" dirty="0" smtClean="0"/>
              <a:t>1 in. x 1in.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177" indent="0">
              <a:buNone/>
              <a:defRPr sz="1400"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/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672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 smtClean="0"/>
              <a:t>Breaker Title – Garamond – 36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6519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Option 4 - Surgery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177" indent="0">
              <a:buNone/>
              <a:defRPr sz="1400"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/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672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 smtClean="0"/>
              <a:t>Breaker Title – Garamond – 36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25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Option 5 - Mother/S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 dirty="0" smtClean="0"/>
              <a:t>Headshot</a:t>
            </a:r>
            <a:br>
              <a:rPr lang="en-US" dirty="0" smtClean="0"/>
            </a:br>
            <a:r>
              <a:rPr lang="en-US" dirty="0" smtClean="0"/>
              <a:t>1 in. x 1in.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177" indent="0">
              <a:buNone/>
              <a:defRPr sz="1400"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/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672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 smtClean="0"/>
              <a:t>Breaker Title – Garamond – 36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8956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Option 6 - Headlight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 i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3341916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48400" y="5029200"/>
            <a:ext cx="914400" cy="914400"/>
          </a:xfrm>
          <a:prstGeom prst="ellipse">
            <a:avLst/>
          </a:prstGeom>
          <a:solidFill>
            <a:srgbClr val="BDB6B0">
              <a:alpha val="50000"/>
            </a:srgbClr>
          </a:solidFill>
          <a:ln w="9525">
            <a:solidFill>
              <a:srgbClr val="695D54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="0"/>
            </a:lvl1pPr>
          </a:lstStyle>
          <a:p>
            <a:r>
              <a:rPr lang="en-US" smtClean="0"/>
              <a:t>Headshot</a:t>
            </a:r>
            <a:br>
              <a:rPr lang="en-US" smtClean="0"/>
            </a:br>
            <a:r>
              <a:rPr lang="en-US" smtClean="0"/>
              <a:t>1 in. x 1in.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177" indent="0">
              <a:buNone/>
              <a:defRPr sz="1400"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0" y="5029200"/>
            <a:ext cx="1371600" cy="914400"/>
          </a:xfrm>
        </p:spPr>
        <p:txBody>
          <a:bodyPr anchor="ctr">
            <a:noAutofit/>
          </a:bodyPr>
          <a:lstStyle>
            <a:lvl1pPr marL="0" indent="0">
              <a:buNone/>
              <a:defRPr sz="1400" b="1" baseline="0"/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 smtClean="0"/>
              <a:t>Name/Title – Garamond – 14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24600"/>
            <a:ext cx="9144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178A68C7-47CD-4FDE-9645-D1E4BA08B9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67200"/>
            <a:ext cx="8229600" cy="609600"/>
          </a:xfrm>
        </p:spPr>
        <p:txBody>
          <a:bodyPr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 dirty="0" smtClean="0"/>
              <a:t>Breaker Title – Garamond – 36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200400" y="3877056"/>
            <a:ext cx="2743200" cy="307773"/>
          </a:xfrm>
          <a:prstGeom prst="rect">
            <a:avLst/>
          </a:prstGeom>
          <a:solidFill>
            <a:srgbClr val="695D54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1400" cap="all" spc="600" baseline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00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Slide </a:t>
            </a:r>
            <a:fld id="{2E5504D3-6310-B243-9039-9BE078B852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5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2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62875" y="6286500"/>
            <a:ext cx="914400" cy="304800"/>
          </a:xfrm>
          <a:prstGeom prst="rect">
            <a:avLst/>
          </a:prstGeom>
        </p:spPr>
        <p:txBody>
          <a:bodyPr lIns="64008" tIns="32004" rIns="64008" bIns="32004"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2015, 2011 Sarah </a:t>
            </a:r>
            <a:r>
              <a:rPr lang="en-US" altLang="en-US" err="1"/>
              <a:t>Hallen</a:t>
            </a:r>
            <a:r>
              <a:rPr lang="en-US" altLang="en-US"/>
              <a:t>, MD and contributors</a:t>
            </a: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953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62875" y="6286500"/>
            <a:ext cx="914400" cy="304800"/>
          </a:xfrm>
          <a:prstGeom prst="rect">
            <a:avLst/>
          </a:prstGeom>
        </p:spPr>
        <p:txBody>
          <a:bodyPr lIns="64008" tIns="32004" rIns="64008" bIns="32004"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2015, 2011 Sarah </a:t>
            </a:r>
            <a:r>
              <a:rPr lang="en-US" altLang="en-US" err="1"/>
              <a:t>Hallen</a:t>
            </a:r>
            <a:r>
              <a:rPr lang="en-US" altLang="en-US"/>
              <a:t>, MD and contributors</a:t>
            </a: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568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62875" y="6286500"/>
            <a:ext cx="914400" cy="304800"/>
          </a:xfrm>
          <a:prstGeom prst="rect">
            <a:avLst/>
          </a:prstGeom>
        </p:spPr>
        <p:txBody>
          <a:bodyPr lIns="64008" tIns="32004" rIns="64008" bIns="32004"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2015, 2011 Sarah </a:t>
            </a:r>
            <a:r>
              <a:rPr lang="en-US" altLang="en-US" err="1"/>
              <a:t>Hallen</a:t>
            </a:r>
            <a:r>
              <a:rPr lang="en-US" altLang="en-US"/>
              <a:t>, MD and contributors</a:t>
            </a: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7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99" y="1600729"/>
            <a:ext cx="4066976" cy="452569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0729"/>
            <a:ext cx="4066977" cy="452569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96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62875" y="6286500"/>
            <a:ext cx="914400" cy="304800"/>
          </a:xfrm>
          <a:prstGeom prst="rect">
            <a:avLst/>
          </a:prstGeom>
        </p:spPr>
        <p:txBody>
          <a:bodyPr lIns="64008" tIns="32004" rIns="64008" bIns="32004"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2015, 2011 Sarah </a:t>
            </a:r>
            <a:r>
              <a:rPr lang="en-US" altLang="en-US" err="1"/>
              <a:t>Hallen</a:t>
            </a:r>
            <a:r>
              <a:rPr lang="en-US" altLang="en-US"/>
              <a:t>, MD and contributors</a:t>
            </a: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17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AF35-6A1F-CE40-ADCC-8D45240516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42813" y="151116"/>
            <a:ext cx="6686550" cy="72437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81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AF35-6A1F-CE40-ADCC-8D45240516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42813" y="151116"/>
            <a:ext cx="6686550" cy="72437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7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99" y="1534583"/>
            <a:ext cx="4040188" cy="64029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300" b="1"/>
            </a:lvl3pPr>
            <a:lvl4pPr marL="960120" indent="0">
              <a:buNone/>
              <a:defRPr sz="1100" b="1"/>
            </a:lvl4pPr>
            <a:lvl5pPr marL="1280160" indent="0">
              <a:buNone/>
              <a:defRPr sz="1100" b="1"/>
            </a:lvl5pPr>
            <a:lvl6pPr marL="1600200" indent="0">
              <a:buNone/>
              <a:defRPr sz="1100" b="1"/>
            </a:lvl6pPr>
            <a:lvl7pPr marL="1920240" indent="0">
              <a:buNone/>
              <a:defRPr sz="1100" b="1"/>
            </a:lvl7pPr>
            <a:lvl8pPr marL="2240280" indent="0">
              <a:buNone/>
              <a:defRPr sz="1100" b="1"/>
            </a:lvl8pPr>
            <a:lvl9pPr marL="256032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99" y="2174875"/>
            <a:ext cx="4040188" cy="3951553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22" y="1534583"/>
            <a:ext cx="4041180" cy="64029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300" b="1"/>
            </a:lvl3pPr>
            <a:lvl4pPr marL="960120" indent="0">
              <a:buNone/>
              <a:defRPr sz="1100" b="1"/>
            </a:lvl4pPr>
            <a:lvl5pPr marL="1280160" indent="0">
              <a:buNone/>
              <a:defRPr sz="1100" b="1"/>
            </a:lvl5pPr>
            <a:lvl6pPr marL="1600200" indent="0">
              <a:buNone/>
              <a:defRPr sz="1100" b="1"/>
            </a:lvl6pPr>
            <a:lvl7pPr marL="1920240" indent="0">
              <a:buNone/>
              <a:defRPr sz="1100" b="1"/>
            </a:lvl7pPr>
            <a:lvl8pPr marL="2240280" indent="0">
              <a:buNone/>
              <a:defRPr sz="1100" b="1"/>
            </a:lvl8pPr>
            <a:lvl9pPr marL="256032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22" y="2174875"/>
            <a:ext cx="4041180" cy="3951553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8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2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7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272521"/>
            <a:ext cx="3008313" cy="1162844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72521"/>
            <a:ext cx="5111750" cy="58539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99" y="1435365"/>
            <a:ext cx="3008313" cy="4691063"/>
          </a:xfrm>
        </p:spPr>
        <p:txBody>
          <a:bodyPr/>
          <a:lstStyle>
            <a:lvl1pPr marL="0" indent="0">
              <a:buNone/>
              <a:defRPr sz="1000"/>
            </a:lvl1pPr>
            <a:lvl2pPr marL="320040" indent="0">
              <a:buNone/>
              <a:defRPr sz="800"/>
            </a:lvl2pPr>
            <a:lvl3pPr marL="640080" indent="0">
              <a:buNone/>
              <a:defRPr sz="700"/>
            </a:lvl3pPr>
            <a:lvl4pPr marL="960120" indent="0">
              <a:buNone/>
              <a:defRPr sz="600"/>
            </a:lvl4pPr>
            <a:lvl5pPr marL="1280160" indent="0">
              <a:buNone/>
              <a:defRPr sz="600"/>
            </a:lvl5pPr>
            <a:lvl6pPr marL="1600200" indent="0">
              <a:buNone/>
              <a:defRPr sz="600"/>
            </a:lvl6pPr>
            <a:lvl7pPr marL="1920240" indent="0">
              <a:buNone/>
              <a:defRPr sz="600"/>
            </a:lvl7pPr>
            <a:lvl8pPr marL="2240280" indent="0">
              <a:buNone/>
              <a:defRPr sz="600"/>
            </a:lvl8pPr>
            <a:lvl9pPr marL="256032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865"/>
            <a:ext cx="5486797" cy="56620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511"/>
            <a:ext cx="5486797" cy="4115593"/>
          </a:xfrm>
        </p:spPr>
        <p:txBody>
          <a:bodyPr/>
          <a:lstStyle>
            <a:lvl1pPr marL="0" indent="0">
              <a:buNone/>
              <a:defRPr sz="2200"/>
            </a:lvl1pPr>
            <a:lvl2pPr marL="320040" indent="0">
              <a:buNone/>
              <a:defRPr sz="2000"/>
            </a:lvl2pPr>
            <a:lvl3pPr marL="640080" indent="0">
              <a:buNone/>
              <a:defRPr sz="1700"/>
            </a:lvl3pPr>
            <a:lvl4pPr marL="960120" indent="0">
              <a:buNone/>
              <a:defRPr sz="1400"/>
            </a:lvl4pPr>
            <a:lvl5pPr marL="1280160" indent="0">
              <a:buNone/>
              <a:defRPr sz="1400"/>
            </a:lvl5pPr>
            <a:lvl6pPr marL="1600200" indent="0">
              <a:buNone/>
              <a:defRPr sz="1400"/>
            </a:lvl6pPr>
            <a:lvl7pPr marL="1920240" indent="0">
              <a:buNone/>
              <a:defRPr sz="1400"/>
            </a:lvl7pPr>
            <a:lvl8pPr marL="2240280" indent="0">
              <a:buNone/>
              <a:defRPr sz="1400"/>
            </a:lvl8pPr>
            <a:lvl9pPr marL="2560320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074"/>
            <a:ext cx="5486797" cy="805656"/>
          </a:xfrm>
        </p:spPr>
        <p:txBody>
          <a:bodyPr/>
          <a:lstStyle>
            <a:lvl1pPr marL="0" indent="0">
              <a:buNone/>
              <a:defRPr sz="1000"/>
            </a:lvl1pPr>
            <a:lvl2pPr marL="320040" indent="0">
              <a:buNone/>
              <a:defRPr sz="800"/>
            </a:lvl2pPr>
            <a:lvl3pPr marL="640080" indent="0">
              <a:buNone/>
              <a:defRPr sz="700"/>
            </a:lvl3pPr>
            <a:lvl4pPr marL="960120" indent="0">
              <a:buNone/>
              <a:defRPr sz="600"/>
            </a:lvl4pPr>
            <a:lvl5pPr marL="1280160" indent="0">
              <a:buNone/>
              <a:defRPr sz="600"/>
            </a:lvl5pPr>
            <a:lvl6pPr marL="1600200" indent="0">
              <a:buNone/>
              <a:defRPr sz="600"/>
            </a:lvl6pPr>
            <a:lvl7pPr marL="1920240" indent="0">
              <a:buNone/>
              <a:defRPr sz="600"/>
            </a:lvl7pPr>
            <a:lvl8pPr marL="2240280" indent="0">
              <a:buNone/>
              <a:defRPr sz="600"/>
            </a:lvl8pPr>
            <a:lvl9pPr marL="256032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3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99" y="275167"/>
            <a:ext cx="8229203" cy="1143000"/>
          </a:xfrm>
          <a:prstGeom prst="rect">
            <a:avLst/>
          </a:prstGeom>
        </p:spPr>
        <p:txBody>
          <a:bodyPr vert="horz" lIns="64008" tIns="32004" rIns="64008" bIns="320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99" y="1600729"/>
            <a:ext cx="8229203" cy="4525698"/>
          </a:xfrm>
          <a:prstGeom prst="rect">
            <a:avLst/>
          </a:prstGeom>
        </p:spPr>
        <p:txBody>
          <a:bodyPr vert="horz" lIns="64008" tIns="32004" rIns="64008" bIns="320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99" y="6356615"/>
            <a:ext cx="2133203" cy="365125"/>
          </a:xfrm>
          <a:prstGeom prst="rect">
            <a:avLst/>
          </a:prstGeom>
        </p:spPr>
        <p:txBody>
          <a:bodyPr vert="horz" lIns="64008" tIns="32004" rIns="64008" bIns="3200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399" y="6356615"/>
            <a:ext cx="2895203" cy="365125"/>
          </a:xfrm>
          <a:prstGeom prst="rect">
            <a:avLst/>
          </a:prstGeom>
        </p:spPr>
        <p:txBody>
          <a:bodyPr vert="horz" lIns="64008" tIns="32004" rIns="64008" bIns="3200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2015, 2011 Sarah Hallen, MD and contributors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399" y="6356615"/>
            <a:ext cx="2133203" cy="365125"/>
          </a:xfrm>
          <a:prstGeom prst="rect">
            <a:avLst/>
          </a:prstGeom>
        </p:spPr>
        <p:txBody>
          <a:bodyPr vert="horz" lIns="64008" tIns="32004" rIns="64008" bIns="3200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DDE4-A298-4B49-A085-3E6E03C86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8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ctr" defTabSz="640080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0065" indent="-200025" algn="l" defTabSz="640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14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022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33">
            <a:lum/>
          </a:blip>
          <a:srcRect/>
          <a:stretch>
            <a:fillRect t="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1162"/>
            <a:ext cx="8229600" cy="7318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 – Garamond –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754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Body copy – Garamond –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– Garamond – 18pt</a:t>
            </a:r>
          </a:p>
          <a:p>
            <a:pPr lvl="2"/>
            <a:r>
              <a:rPr lang="en-US" dirty="0"/>
              <a:t>Third level – Garamond –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324600"/>
            <a:ext cx="228600" cy="3048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14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2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668" r:id="rId15"/>
    <p:sldLayoutId id="2147483650" r:id="rId16"/>
    <p:sldLayoutId id="2147483669" r:id="rId17"/>
    <p:sldLayoutId id="2147483661" r:id="rId18"/>
    <p:sldLayoutId id="2147483670" r:id="rId19"/>
    <p:sldLayoutId id="2147483673" r:id="rId20"/>
    <p:sldLayoutId id="2147483677" r:id="rId21"/>
    <p:sldLayoutId id="2147483680" r:id="rId22"/>
    <p:sldLayoutId id="2147483686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i="0" kern="1200" baseline="0">
          <a:solidFill>
            <a:srgbClr val="9E1B34"/>
          </a:solidFill>
          <a:latin typeface="Garamond" pitchFamily="18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spcAft>
          <a:spcPts val="600"/>
        </a:spcAft>
        <a:buClr>
          <a:srgbClr val="9E1B34"/>
        </a:buClr>
        <a:buFont typeface="Arial" panose="020B0604020202020204" pitchFamily="34" charset="0"/>
        <a:buChar char="•"/>
        <a:defRPr sz="1800" b="0" kern="1200" baseline="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600"/>
        </a:spcAft>
        <a:buClr>
          <a:srgbClr val="9E1B34"/>
        </a:buClr>
        <a:buFont typeface="Garamond" panose="02020404030301010803" pitchFamily="18" charset="0"/>
        <a:buChar char="­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600"/>
        </a:spcAft>
        <a:buClr>
          <a:srgbClr val="9E1B34"/>
        </a:buClr>
        <a:buFont typeface="Garamond" panose="02020404030301010803" pitchFamily="18" charset="0"/>
        <a:buChar char="»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600"/>
        </a:spcAft>
        <a:buClr>
          <a:srgbClr val="9E1B34"/>
        </a:buClr>
        <a:buFont typeface="Arial" panose="020B0604020202020204" pitchFamily="34" charset="0"/>
        <a:buChar char="▪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600"/>
        </a:spcAft>
        <a:buClr>
          <a:srgbClr val="9E1B34"/>
        </a:buClr>
        <a:buFont typeface="Arial" panose="020B0604020202020204" pitchFamily="34" charset="0"/>
        <a:buChar char="▫"/>
        <a:defRPr sz="18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ncbi-nlm-nih-gov.mainehealth.idm.oclc.org/pubmed/24145578" TargetMode="Externa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8"/>
          <p:cNvSpPr>
            <a:spLocks noGrp="1" noChangeArrowheads="1"/>
          </p:cNvSpPr>
          <p:nvPr>
            <p:ph type="body" sz="quarter" idx="1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Sarah Hallen, MD – MMP/MMC Geriatrics</a:t>
            </a:r>
            <a:endParaRPr lang="en-US" altLang="en-US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52800" y="3200400"/>
            <a:ext cx="4953000" cy="276999"/>
          </a:xfrm>
        </p:spPr>
        <p:txBody>
          <a:bodyPr/>
          <a:lstStyle/>
          <a:p>
            <a:r>
              <a:rPr lang="en-US" b="1" i="1" dirty="0" smtClean="0"/>
              <a:t>October 2019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b="1" i="1" u="sng" dirty="0"/>
              <a:t>Dementia Screening</a:t>
            </a:r>
            <a:endParaRPr lang="en-US" dirty="0"/>
          </a:p>
        </p:txBody>
      </p:sp>
      <p:sp>
        <p:nvSpPr>
          <p:cNvPr id="3074" name="Rectangle 7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0"/>
            <a:ext cx="8915400" cy="2590800"/>
          </a:xfrm>
        </p:spPr>
        <p:txBody>
          <a:bodyPr/>
          <a:lstStyle/>
          <a:p>
            <a:r>
              <a:rPr lang="en-US" altLang="en-US" sz="3800" i="1" dirty="0"/>
              <a:t/>
            </a:r>
            <a:br>
              <a:rPr lang="en-US" altLang="en-US" sz="3800" i="1" dirty="0"/>
            </a:b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037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31838"/>
          </a:xfrm>
        </p:spPr>
        <p:txBody>
          <a:bodyPr/>
          <a:lstStyle/>
          <a:p>
            <a:r>
              <a:rPr lang="en-US" altLang="en-US" b="1" dirty="0" smtClean="0"/>
              <a:t>Other common types of dementia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/>
          <a:p>
            <a:r>
              <a:rPr lang="en-US" sz="2400" b="1" dirty="0" smtClean="0"/>
              <a:t>Vascular dementia</a:t>
            </a:r>
          </a:p>
          <a:p>
            <a:pPr lvl="1"/>
            <a:r>
              <a:rPr lang="en-US" sz="1800" b="1" dirty="0" smtClean="0"/>
              <a:t>“Cue-able” memory loss</a:t>
            </a:r>
          </a:p>
          <a:p>
            <a:pPr lvl="1"/>
            <a:r>
              <a:rPr lang="en-US" sz="1800" b="1" dirty="0" smtClean="0"/>
              <a:t>Aphasia</a:t>
            </a:r>
          </a:p>
          <a:p>
            <a:pPr lvl="1"/>
            <a:r>
              <a:rPr lang="en-US" sz="1800" b="1" dirty="0" smtClean="0"/>
              <a:t>Slowed processing</a:t>
            </a:r>
          </a:p>
          <a:p>
            <a:pPr lvl="1"/>
            <a:r>
              <a:rPr lang="en-US" sz="1800" b="1" dirty="0" smtClean="0"/>
              <a:t>Tremor, gait abnormalities</a:t>
            </a:r>
          </a:p>
          <a:p>
            <a:pPr lvl="1"/>
            <a:r>
              <a:rPr lang="en-US" sz="1800" b="1" dirty="0" smtClean="0"/>
              <a:t>Stepwise progression</a:t>
            </a:r>
          </a:p>
          <a:p>
            <a:r>
              <a:rPr lang="en-US" sz="2400" b="1" dirty="0" smtClean="0"/>
              <a:t>Lewy Body dementia</a:t>
            </a:r>
          </a:p>
          <a:p>
            <a:pPr lvl="1"/>
            <a:r>
              <a:rPr lang="en-US" sz="1800" b="1" dirty="0" smtClean="0"/>
              <a:t>Falls</a:t>
            </a:r>
          </a:p>
          <a:p>
            <a:pPr lvl="1"/>
            <a:r>
              <a:rPr lang="en-US" sz="1800" b="1" dirty="0" smtClean="0"/>
              <a:t>Hallucinations</a:t>
            </a:r>
          </a:p>
          <a:p>
            <a:pPr lvl="1"/>
            <a:r>
              <a:rPr lang="en-US" sz="1800" b="1" dirty="0" smtClean="0"/>
              <a:t>“Spells”</a:t>
            </a:r>
          </a:p>
          <a:p>
            <a:pPr lvl="1"/>
            <a:r>
              <a:rPr lang="en-US" sz="1800" b="1" dirty="0" smtClean="0"/>
              <a:t>Faster progression than Alzheimer’s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29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/>
          <a:p>
            <a:r>
              <a:rPr lang="en-US" altLang="en-US" sz="2400" b="1" dirty="0" smtClean="0"/>
              <a:t>Frontotemporal dementia</a:t>
            </a:r>
          </a:p>
          <a:p>
            <a:pPr lvl="1"/>
            <a:r>
              <a:rPr lang="en-US" altLang="en-US" sz="2000" b="1" dirty="0" smtClean="0"/>
              <a:t>Younger onset (40-60)</a:t>
            </a:r>
          </a:p>
          <a:p>
            <a:pPr lvl="1"/>
            <a:r>
              <a:rPr lang="en-US" altLang="en-US" sz="2000" b="1" dirty="0" smtClean="0"/>
              <a:t>Behavior change/disinhibition</a:t>
            </a:r>
          </a:p>
          <a:p>
            <a:pPr lvl="1"/>
            <a:r>
              <a:rPr lang="en-US" altLang="en-US" sz="2000" b="1" dirty="0" smtClean="0"/>
              <a:t>Language difficulties</a:t>
            </a:r>
          </a:p>
          <a:p>
            <a:pPr lvl="1"/>
            <a:r>
              <a:rPr lang="en-US" altLang="en-US" sz="2000" b="1" dirty="0" smtClean="0"/>
              <a:t>Poor judgment and planning</a:t>
            </a:r>
          </a:p>
          <a:p>
            <a:pPr lvl="1"/>
            <a:r>
              <a:rPr lang="en-US" altLang="en-US" sz="2000" b="1" dirty="0" smtClean="0"/>
              <a:t>Faster Progression than AD</a:t>
            </a:r>
          </a:p>
          <a:p>
            <a:r>
              <a:rPr lang="en-US" altLang="en-US" dirty="0" smtClean="0"/>
              <a:t> </a:t>
            </a:r>
            <a:r>
              <a:rPr lang="en-US" altLang="en-US" sz="2400" b="1" dirty="0" smtClean="0"/>
              <a:t>Mixed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9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Mild NCD 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5410200" cy="4525963"/>
          </a:xfrm>
        </p:spPr>
        <p:txBody>
          <a:bodyPr/>
          <a:lstStyle/>
          <a:p>
            <a:r>
              <a:rPr lang="en-US" altLang="en-US" sz="2000" b="1" dirty="0" smtClean="0"/>
              <a:t>Mild NCD = MCI </a:t>
            </a:r>
          </a:p>
          <a:p>
            <a:r>
              <a:rPr lang="en-US" altLang="en-US" sz="2000" b="1" dirty="0" smtClean="0"/>
              <a:t>Moderate cognitive dysfunction </a:t>
            </a:r>
          </a:p>
          <a:p>
            <a:r>
              <a:rPr lang="en-US" altLang="en-US" sz="2000" b="1" dirty="0" smtClean="0"/>
              <a:t>Does not impact function </a:t>
            </a:r>
          </a:p>
          <a:p>
            <a:r>
              <a:rPr lang="en-US" altLang="en-US" sz="2000" b="1" dirty="0" smtClean="0"/>
              <a:t>Not attributable to another mental disorder </a:t>
            </a:r>
          </a:p>
          <a:p>
            <a:r>
              <a:rPr lang="en-US" altLang="en-US" sz="2000" b="1" dirty="0" smtClean="0"/>
              <a:t>Acquired not developmental</a:t>
            </a:r>
          </a:p>
          <a:p>
            <a:pPr marL="0" indent="0" algn="r">
              <a:buNone/>
            </a:pPr>
            <a:r>
              <a:rPr lang="en-US" altLang="en-US" sz="1400" b="1" dirty="0" smtClean="0"/>
              <a:t>DSM V</a:t>
            </a:r>
          </a:p>
        </p:txBody>
      </p:sp>
    </p:spTree>
    <p:extLst>
      <p:ext uri="{BB962C8B-B14F-4D97-AF65-F5344CB8AC3E}">
        <p14:creationId xmlns:p14="http://schemas.microsoft.com/office/powerpoint/2010/main" val="33800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0" y="2438400"/>
            <a:ext cx="9144000" cy="884238"/>
          </a:xfrm>
        </p:spPr>
        <p:txBody>
          <a:bodyPr/>
          <a:lstStyle/>
          <a:p>
            <a:pPr algn="ctr"/>
            <a:r>
              <a:rPr lang="en-US" altLang="en-US" b="1" dirty="0" smtClean="0">
                <a:latin typeface="Garamond" pitchFamily="18" charset="0"/>
              </a:rPr>
              <a:t>There is no evidence </a:t>
            </a:r>
            <a:br>
              <a:rPr lang="en-US" altLang="en-US" b="1" dirty="0" smtClean="0">
                <a:latin typeface="Garamond" pitchFamily="18" charset="0"/>
              </a:rPr>
            </a:br>
            <a:r>
              <a:rPr lang="en-US" altLang="en-US" b="1" dirty="0" smtClean="0">
                <a:latin typeface="Garamond" pitchFamily="18" charset="0"/>
              </a:rPr>
              <a:t> </a:t>
            </a:r>
            <a:r>
              <a:rPr lang="en-US" altLang="en-US" b="1" dirty="0" smtClean="0"/>
              <a:t>screening for </a:t>
            </a:r>
            <a:r>
              <a:rPr lang="en-US" altLang="en-US" b="1" dirty="0"/>
              <a:t>cognitive impairment </a:t>
            </a:r>
            <a:r>
              <a:rPr lang="en-US" altLang="en-US" b="1" dirty="0" smtClean="0"/>
              <a:t>has any effect on </a:t>
            </a:r>
            <a:r>
              <a:rPr lang="en-US" altLang="en-US" b="1" dirty="0"/>
              <a:t>patient, caregiver, or clinician </a:t>
            </a:r>
            <a:r>
              <a:rPr lang="en-US" altLang="en-US" b="1" dirty="0" smtClean="0"/>
              <a:t>decision making </a:t>
            </a:r>
            <a:r>
              <a:rPr lang="en-US" altLang="en-US" b="1" dirty="0"/>
              <a:t>or important patient, caregiver, or societal outcomes. </a:t>
            </a:r>
            <a:endParaRPr lang="en-US" altLang="en-US" b="1" dirty="0" smtClean="0">
              <a:latin typeface="Garamond" pitchFamily="18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228600" y="5638800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Garamond" pitchFamily="18" charset="0"/>
                <a:hlinkClick r:id="rId2" tooltip="Annals of internal medicine."/>
              </a:rPr>
              <a:t>Ann Intern Med.</a:t>
            </a:r>
            <a:r>
              <a:rPr lang="en-US" altLang="en-US" sz="1200" dirty="0">
                <a:latin typeface="Garamond" pitchFamily="18" charset="0"/>
              </a:rPr>
              <a:t> 2013 Nov 5;159(9):</a:t>
            </a:r>
            <a:r>
              <a:rPr lang="en-US" altLang="en-US" sz="1200" dirty="0" smtClean="0">
                <a:latin typeface="Garamond" pitchFamily="18" charset="0"/>
              </a:rPr>
              <a:t>601-12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Garamond" pitchFamily="18" charset="0"/>
              </a:rPr>
              <a:t>USPSTF 2013</a:t>
            </a:r>
            <a:endParaRPr lang="en-US" altLang="en-US" sz="12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4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1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Benefits of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Early diagnosis of dementia has multiple potential benefits including:</a:t>
            </a:r>
          </a:p>
          <a:p>
            <a:pPr lvl="1"/>
            <a:r>
              <a:rPr lang="en-US" sz="2400" b="1" dirty="0" smtClean="0"/>
              <a:t>Possible discovery of reversible causes of cognitive impairment</a:t>
            </a:r>
          </a:p>
          <a:p>
            <a:pPr lvl="1"/>
            <a:r>
              <a:rPr lang="en-US" altLang="en-US" sz="2400" b="1" dirty="0" smtClean="0"/>
              <a:t>Early use of potential symptom modifying medications</a:t>
            </a:r>
          </a:p>
          <a:p>
            <a:pPr lvl="1"/>
            <a:r>
              <a:rPr lang="en-US" altLang="en-US" sz="2400" b="1" dirty="0" smtClean="0"/>
              <a:t>Enrollment in clinical trials for experimental therapies</a:t>
            </a:r>
          </a:p>
          <a:p>
            <a:pPr lvl="1"/>
            <a:r>
              <a:rPr lang="en-US" altLang="en-US" sz="2400" b="1" dirty="0" smtClean="0"/>
              <a:t>Avoidance of certain medical regimens that may worsen cognition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00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Benefits of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Early diagnosis of dementia has multiple potential benefits including:</a:t>
            </a:r>
          </a:p>
          <a:p>
            <a:pPr lvl="1"/>
            <a:r>
              <a:rPr lang="en-US" sz="2400" b="1" dirty="0" smtClean="0"/>
              <a:t>Possible discovery of reversible causes of cognitive impairment</a:t>
            </a:r>
          </a:p>
          <a:p>
            <a:pPr lvl="1"/>
            <a:r>
              <a:rPr lang="en-US" altLang="en-US" sz="2400" b="1" dirty="0" smtClean="0"/>
              <a:t>Early use of potential symptom modifying medications</a:t>
            </a:r>
          </a:p>
          <a:p>
            <a:pPr lvl="1"/>
            <a:r>
              <a:rPr lang="en-US" altLang="en-US" sz="2400" b="1" dirty="0" smtClean="0"/>
              <a:t>Enrollment in clinical trials for experimental therapies</a:t>
            </a:r>
          </a:p>
          <a:p>
            <a:pPr lvl="1"/>
            <a:r>
              <a:rPr lang="en-US" altLang="en-US" sz="2400" b="1" dirty="0" smtClean="0"/>
              <a:t>Avoidance of certain medical regimens that may worsen cognition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09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Other benefits</a:t>
            </a:r>
            <a:endParaRPr lang="en-US" sz="3600" b="1" dirty="0" smtClean="0"/>
          </a:p>
          <a:p>
            <a:pPr lvl="1" eaLnBrk="1" hangingPunct="1">
              <a:defRPr/>
            </a:pPr>
            <a:r>
              <a:rPr lang="en-US" sz="2400" b="1" dirty="0" smtClean="0"/>
              <a:t>Anticipatory planning about future care needs</a:t>
            </a:r>
          </a:p>
          <a:p>
            <a:pPr lvl="1" eaLnBrk="1" hangingPunct="1">
              <a:defRPr/>
            </a:pPr>
            <a:r>
              <a:rPr lang="en-US" sz="2400" b="1" dirty="0" smtClean="0"/>
              <a:t>Personal/public safety issues</a:t>
            </a:r>
          </a:p>
          <a:p>
            <a:pPr lvl="1" eaLnBrk="1" hangingPunct="1">
              <a:defRPr/>
            </a:pPr>
            <a:r>
              <a:rPr lang="en-US" sz="2400" b="1" dirty="0" smtClean="0"/>
              <a:t>Caregiver education and resources 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9144000" cy="884238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Benefits of Early Detection</a:t>
            </a:r>
          </a:p>
        </p:txBody>
      </p:sp>
    </p:spTree>
    <p:extLst>
      <p:ext uri="{BB962C8B-B14F-4D97-AF65-F5344CB8AC3E}">
        <p14:creationId xmlns:p14="http://schemas.microsoft.com/office/powerpoint/2010/main" val="11312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6512" r="23673" b="26034"/>
          <a:stretch/>
        </p:blipFill>
        <p:spPr bwMode="auto">
          <a:xfrm>
            <a:off x="609600" y="1066800"/>
            <a:ext cx="748809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817325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Am J Psychiatry 175:3, March 2018</a:t>
            </a:r>
            <a:endParaRPr lang="en-US" sz="1200" cap="non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638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Barriers to Screening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dirty="0" smtClean="0"/>
              <a:t>Provider</a:t>
            </a:r>
          </a:p>
          <a:p>
            <a:pPr lvl="1"/>
            <a:r>
              <a:rPr lang="en-US" altLang="en-US" sz="2400" b="1" dirty="0" smtClean="0"/>
              <a:t>Time</a:t>
            </a:r>
          </a:p>
          <a:p>
            <a:pPr lvl="1"/>
            <a:r>
              <a:rPr lang="en-US" altLang="en-US" sz="2400" b="1" dirty="0" smtClean="0"/>
              <a:t>Reimbursement</a:t>
            </a:r>
          </a:p>
          <a:p>
            <a:pPr lvl="1"/>
            <a:r>
              <a:rPr lang="en-US" altLang="en-US" sz="2400" b="1" dirty="0" smtClean="0"/>
              <a:t>Discomfort </a:t>
            </a:r>
          </a:p>
        </p:txBody>
      </p:sp>
    </p:spTree>
    <p:extLst>
      <p:ext uri="{BB962C8B-B14F-4D97-AF65-F5344CB8AC3E}">
        <p14:creationId xmlns:p14="http://schemas.microsoft.com/office/powerpoint/2010/main" val="41697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Barriers to Testing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dirty="0" smtClean="0"/>
              <a:t>Patient</a:t>
            </a:r>
          </a:p>
          <a:p>
            <a:pPr lvl="1"/>
            <a:r>
              <a:rPr lang="en-US" altLang="en-US" sz="2400" b="1" dirty="0" smtClean="0"/>
              <a:t>Fear</a:t>
            </a:r>
          </a:p>
          <a:p>
            <a:pPr lvl="1"/>
            <a:r>
              <a:rPr lang="en-US" altLang="en-US" sz="2400" b="1" dirty="0" smtClean="0"/>
              <a:t>“False positives”</a:t>
            </a:r>
          </a:p>
          <a:p>
            <a:pPr lvl="1"/>
            <a:r>
              <a:rPr lang="en-US" altLang="en-US" sz="2400" b="1" dirty="0" smtClean="0"/>
              <a:t>Insight</a:t>
            </a:r>
          </a:p>
          <a:p>
            <a:pPr lvl="1"/>
            <a:r>
              <a:rPr lang="en-US" altLang="en-US" sz="2400" b="1" dirty="0" smtClean="0"/>
              <a:t>Irritability, decreased “frustration tolerance” </a:t>
            </a:r>
          </a:p>
          <a:p>
            <a:pPr lvl="1"/>
            <a:r>
              <a:rPr lang="en-US" altLang="en-US" sz="2400" b="1" dirty="0" smtClean="0"/>
              <a:t>Visual, hearing impairment</a:t>
            </a:r>
          </a:p>
          <a:p>
            <a:pPr lvl="1"/>
            <a:r>
              <a:rPr lang="en-US" altLang="en-US" sz="2400" b="1" dirty="0" smtClean="0"/>
              <a:t>Educational level, literacy</a:t>
            </a:r>
          </a:p>
          <a:p>
            <a:pPr lvl="1"/>
            <a:r>
              <a:rPr lang="en-US" altLang="en-US" sz="2400" b="1" dirty="0" smtClean="0"/>
              <a:t>Lack of corroboration (lives alone)</a:t>
            </a:r>
          </a:p>
        </p:txBody>
      </p:sp>
    </p:spTree>
    <p:extLst>
      <p:ext uri="{BB962C8B-B14F-4D97-AF65-F5344CB8AC3E}">
        <p14:creationId xmlns:p14="http://schemas.microsoft.com/office/powerpoint/2010/main" val="2644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b="1" dirty="0" smtClean="0"/>
              <a:t>Brief Review of Dementia (Neurocognitive Disorder) and Clinical Criteria for Diagnosis </a:t>
            </a:r>
          </a:p>
          <a:p>
            <a:r>
              <a:rPr lang="en-US" altLang="en-US" sz="2400" b="1" dirty="0" smtClean="0"/>
              <a:t>Benefits and barriers to screening </a:t>
            </a:r>
          </a:p>
          <a:p>
            <a:r>
              <a:rPr lang="en-US" altLang="en-US" sz="2400" b="1" dirty="0" smtClean="0"/>
              <a:t>One approach to screening (CAM, Mini-Cog)</a:t>
            </a:r>
          </a:p>
          <a:p>
            <a:r>
              <a:rPr lang="en-US" altLang="en-US" sz="2400" b="1" dirty="0" smtClean="0"/>
              <a:t>Next steps (diagnosis)</a:t>
            </a:r>
          </a:p>
          <a:p>
            <a:endParaRPr lang="en-US" altLang="en-US" dirty="0" smtClean="0"/>
          </a:p>
          <a:p>
            <a:endParaRPr lang="en-US" alt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731837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1050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When to screen?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Population Health</a:t>
            </a:r>
          </a:p>
          <a:p>
            <a:r>
              <a:rPr lang="en-US" sz="2400" b="1" dirty="0" smtClean="0"/>
              <a:t>Individual Health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Medicare Annual Wellness Visit (AWV)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25902" y="1143000"/>
            <a:ext cx="8534400" cy="4525963"/>
          </a:xfrm>
        </p:spPr>
        <p:txBody>
          <a:bodyPr/>
          <a:lstStyle/>
          <a:p>
            <a:r>
              <a:rPr lang="en-US" altLang="en-US" sz="2400" b="1" dirty="0" smtClean="0"/>
              <a:t>Established in 2010 as part of the Patient Protection and Affordable Care Act</a:t>
            </a:r>
          </a:p>
          <a:p>
            <a:r>
              <a:rPr lang="en-US" altLang="en-US" sz="2400" b="1" dirty="0" smtClean="0"/>
              <a:t>Annual visit that focuses on establishing and maintaining a personalized prevention plan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3398838"/>
          <a:ext cx="8534400" cy="1981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Medical &amp; family history</a:t>
                      </a:r>
                      <a:endParaRPr lang="en-US" sz="1600" b="1" i="0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Accurate provider &amp; medication List</a:t>
                      </a:r>
                      <a:endParaRPr lang="en-US" sz="1600" b="1" i="0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Self-reported Health Risk Assessment</a:t>
                      </a:r>
                      <a:endParaRPr lang="en-US" sz="1600" b="1" i="0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Detection of cognitive impairment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Depression risk assessment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Functional/Safety assessment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Establishment of a screening schedule (USPSTF)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Establish intervention plan for identified conditions/risk factors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Personalized Health Advice and referral as appropriate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685800" y="3848100"/>
            <a:ext cx="2514600" cy="838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324600" y="3733800"/>
            <a:ext cx="2514600" cy="838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Individual Risk Factors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Patient and/or family report of cognitive decline or decline in function </a:t>
            </a:r>
          </a:p>
          <a:p>
            <a:r>
              <a:rPr lang="en-US" sz="2400" b="1" dirty="0" smtClean="0"/>
              <a:t>History of delirium </a:t>
            </a:r>
          </a:p>
          <a:p>
            <a:r>
              <a:rPr lang="en-US" sz="2400" b="1" dirty="0" smtClean="0"/>
              <a:t>Patients with multiple risk factors for dementia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695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551174" cy="1143000"/>
          </a:xfrm>
        </p:spPr>
        <p:txBody>
          <a:bodyPr anchor="ctr"/>
          <a:lstStyle/>
          <a:p>
            <a:r>
              <a:rPr lang="en-US" sz="3200" b="1" dirty="0" smtClean="0">
                <a:latin typeface="+mj-lt"/>
                <a:cs typeface="GrHelvetica"/>
              </a:rPr>
              <a:t>Risk Factors for Dementia</a:t>
            </a:r>
            <a:endParaRPr lang="en-US" sz="3200" b="1" dirty="0">
              <a:latin typeface="+mj-lt"/>
              <a:cs typeface="GrHelvetic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000" y="838200"/>
            <a:ext cx="4041775" cy="639762"/>
          </a:xfrm>
        </p:spPr>
        <p:txBody>
          <a:bodyPr/>
          <a:lstStyle/>
          <a:p>
            <a:r>
              <a:rPr lang="en-US" sz="2000" dirty="0">
                <a:latin typeface="+mj-lt"/>
                <a:ea typeface="+mj-ea"/>
                <a:cs typeface="GrHelvetica"/>
              </a:rPr>
              <a:t>Risk Factors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" y="1524000"/>
            <a:ext cx="4041775" cy="4324961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1" dirty="0">
                <a:latin typeface="+mn-lt"/>
                <a:ea typeface="+mj-ea"/>
                <a:cs typeface="GrHelvetica"/>
              </a:rPr>
              <a:t>Definite</a:t>
            </a:r>
          </a:p>
          <a:p>
            <a:pPr>
              <a:buFont typeface="Arial"/>
              <a:buChar char="•"/>
            </a:pP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Age</a:t>
            </a:r>
          </a:p>
          <a:p>
            <a:pPr>
              <a:buFont typeface="Arial"/>
              <a:buChar char="•"/>
            </a:pP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Family history</a:t>
            </a:r>
          </a:p>
          <a:p>
            <a:pPr>
              <a:buFont typeface="Arial"/>
              <a:buChar char="•"/>
            </a:pPr>
            <a:r>
              <a:rPr lang="en-US" sz="1800" b="1" i="1" dirty="0" smtClean="0">
                <a:solidFill>
                  <a:schemeClr val="accent1"/>
                </a:solidFill>
                <a:latin typeface="+mn-lt"/>
              </a:rPr>
              <a:t>APOE4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allele</a:t>
            </a:r>
          </a:p>
          <a:p>
            <a:pPr>
              <a:buFont typeface="Arial"/>
              <a:buChar char="•"/>
            </a:pP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Down syndrome</a:t>
            </a:r>
            <a:endParaRPr lang="en-US" sz="1800" b="1" dirty="0" smtClean="0">
              <a:latin typeface="+mn-lt"/>
            </a:endParaRPr>
          </a:p>
          <a:p>
            <a:pPr marL="0" indent="0">
              <a:buNone/>
            </a:pPr>
            <a:r>
              <a:rPr lang="en-US" sz="1800" b="1" i="1" dirty="0">
                <a:latin typeface="+mn-lt"/>
                <a:ea typeface="+mj-ea"/>
                <a:cs typeface="GrHelvetica"/>
              </a:rPr>
              <a:t>Possible</a:t>
            </a:r>
          </a:p>
          <a:p>
            <a:pPr>
              <a:buFont typeface="Arial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Head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trauma</a:t>
            </a:r>
            <a:endParaRPr lang="en-US" sz="1800" b="1" dirty="0">
              <a:solidFill>
                <a:schemeClr val="accent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Fewer years of formal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education</a:t>
            </a:r>
            <a:endParaRPr lang="en-US" sz="1800" b="1" dirty="0">
              <a:solidFill>
                <a:schemeClr val="accent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History of depression</a:t>
            </a:r>
            <a:endParaRPr lang="en-US" sz="1800" b="1" dirty="0">
              <a:solidFill>
                <a:schemeClr val="accent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Cardiovascular risk factors (hypertension,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diabetes, hypercholesterolemia</a:t>
            </a:r>
            <a:r>
              <a:rPr lang="en-US" sz="1800" b="1" dirty="0">
                <a:solidFill>
                  <a:schemeClr val="accent1"/>
                </a:solidFill>
                <a:latin typeface="+mn-lt"/>
              </a:rPr>
              <a:t>, </a:t>
            </a:r>
            <a:r>
              <a:rPr lang="en-US" sz="1800" b="1" dirty="0" smtClean="0">
                <a:solidFill>
                  <a:schemeClr val="accent1"/>
                </a:solidFill>
                <a:latin typeface="+mn-lt"/>
              </a:rPr>
              <a:t>obesity</a:t>
            </a:r>
            <a:r>
              <a:rPr lang="en-US" sz="1800" b="1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1828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4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smtClean="0">
                <a:latin typeface="Garamond" pitchFamily="18" charset="0"/>
              </a:rPr>
              <a:t>Detection Tests</a:t>
            </a:r>
          </a:p>
        </p:txBody>
      </p:sp>
      <p:sp>
        <p:nvSpPr>
          <p:cNvPr id="19459" name="Text Placeholder 4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25963"/>
          </a:xfrm>
        </p:spPr>
        <p:txBody>
          <a:bodyPr/>
          <a:lstStyle/>
          <a:p>
            <a:r>
              <a:rPr lang="en-US" altLang="en-US" b="1" dirty="0" smtClean="0">
                <a:latin typeface="Garamond" pitchFamily="18" charset="0"/>
              </a:rPr>
              <a:t>Tests</a:t>
            </a:r>
          </a:p>
          <a:p>
            <a:pPr lvl="1"/>
            <a:r>
              <a:rPr lang="en-US" altLang="en-US" b="1" dirty="0" smtClean="0">
                <a:solidFill>
                  <a:srgbClr val="9E1B34"/>
                </a:solidFill>
                <a:latin typeface="Garamond" pitchFamily="18" charset="0"/>
              </a:rPr>
              <a:t>Confusion Assessment Method (CAM)</a:t>
            </a:r>
          </a:p>
          <a:p>
            <a:pPr lvl="1"/>
            <a:r>
              <a:rPr lang="en-US" altLang="en-US" b="1" dirty="0" smtClean="0">
                <a:solidFill>
                  <a:srgbClr val="9E1B34"/>
                </a:solidFill>
                <a:latin typeface="Garamond" pitchFamily="18" charset="0"/>
              </a:rPr>
              <a:t>Mini-Cog</a:t>
            </a:r>
          </a:p>
          <a:p>
            <a:r>
              <a:rPr lang="en-US" altLang="en-US" b="1" dirty="0"/>
              <a:t>Cognitive assessment is dependent on identifying whether a patient has </a:t>
            </a:r>
            <a:r>
              <a:rPr lang="en-US" altLang="en-US" b="1" u="sng" dirty="0">
                <a:solidFill>
                  <a:srgbClr val="B20838"/>
                </a:solidFill>
              </a:rPr>
              <a:t>delirium</a:t>
            </a:r>
            <a:r>
              <a:rPr lang="en-US" altLang="en-US" b="1" dirty="0">
                <a:solidFill>
                  <a:srgbClr val="B20838"/>
                </a:solidFill>
              </a:rPr>
              <a:t> </a:t>
            </a:r>
            <a:r>
              <a:rPr lang="en-US" altLang="en-US" b="1" dirty="0"/>
              <a:t>or </a:t>
            </a:r>
            <a:r>
              <a:rPr lang="en-US" altLang="en-US" b="1" u="sng" dirty="0">
                <a:solidFill>
                  <a:srgbClr val="B20838"/>
                </a:solidFill>
              </a:rPr>
              <a:t>dementia</a:t>
            </a:r>
            <a:endParaRPr lang="en-US" altLang="en-US" b="1" dirty="0"/>
          </a:p>
          <a:p>
            <a:endParaRPr lang="en-US" altLang="en-US" b="1" dirty="0" smtClean="0">
              <a:solidFill>
                <a:srgbClr val="9E1B34"/>
              </a:solidFill>
              <a:latin typeface="Garamond" pitchFamily="18" charset="0"/>
            </a:endParaRPr>
          </a:p>
        </p:txBody>
      </p:sp>
      <p:pic>
        <p:nvPicPr>
          <p:cNvPr id="1946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00200"/>
            <a:ext cx="3578225" cy="2665413"/>
          </a:xfrm>
        </p:spPr>
      </p:pic>
    </p:spTree>
    <p:extLst>
      <p:ext uri="{BB962C8B-B14F-4D97-AF65-F5344CB8AC3E}">
        <p14:creationId xmlns:p14="http://schemas.microsoft.com/office/powerpoint/2010/main" val="41203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smtClean="0">
                <a:latin typeface="Garamond" pitchFamily="18" charset="0"/>
              </a:rPr>
              <a:t>Delirium vs. Dementia</a:t>
            </a:r>
          </a:p>
        </p:txBody>
      </p:sp>
      <p:sp>
        <p:nvSpPr>
          <p:cNvPr id="21507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B20838"/>
                </a:solidFill>
                <a:latin typeface="Garamond" pitchFamily="18" charset="0"/>
              </a:rPr>
              <a:t>Delirium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3951288"/>
          </a:xfrm>
        </p:spPr>
        <p:txBody>
          <a:bodyPr/>
          <a:lstStyle/>
          <a:p>
            <a:r>
              <a:rPr lang="en-US" altLang="en-US" b="1" dirty="0" smtClean="0">
                <a:latin typeface="Garamond" pitchFamily="18" charset="0"/>
              </a:rPr>
              <a:t>A</a:t>
            </a:r>
            <a:r>
              <a:rPr lang="en-US" altLang="en-US" b="1" dirty="0" smtClean="0">
                <a:solidFill>
                  <a:srgbClr val="B20838"/>
                </a:solidFill>
                <a:latin typeface="Garamond" pitchFamily="18" charset="0"/>
              </a:rPr>
              <a:t> </a:t>
            </a:r>
            <a:r>
              <a:rPr lang="en-US" altLang="en-US" b="1" u="sng" dirty="0" smtClean="0">
                <a:solidFill>
                  <a:srgbClr val="B20838"/>
                </a:solidFill>
                <a:latin typeface="Garamond" pitchFamily="18" charset="0"/>
              </a:rPr>
              <a:t>sudden</a:t>
            </a:r>
            <a:r>
              <a:rPr lang="en-US" altLang="en-US" b="1" dirty="0" smtClean="0">
                <a:latin typeface="Garamond" pitchFamily="18" charset="0"/>
              </a:rPr>
              <a:t> change in cognition, characterized by fluctuation, inattention and which can feature disorganized thinking and/or changes in level of activity</a:t>
            </a:r>
          </a:p>
          <a:p>
            <a:r>
              <a:rPr lang="en-US" altLang="en-US" b="1" dirty="0" smtClean="0">
                <a:latin typeface="Garamond" pitchFamily="18" charset="0"/>
              </a:rPr>
              <a:t>May be reversible, if underlying causes identified and treated</a:t>
            </a:r>
          </a:p>
          <a:p>
            <a:endParaRPr lang="en-US" altLang="en-US" dirty="0" smtClean="0"/>
          </a:p>
        </p:txBody>
      </p:sp>
      <p:sp>
        <p:nvSpPr>
          <p:cNvPr id="2150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219200"/>
            <a:ext cx="4041775" cy="639762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B20838"/>
                </a:solidFill>
                <a:latin typeface="Garamond" pitchFamily="18" charset="0"/>
              </a:rPr>
              <a:t>Dementia</a:t>
            </a:r>
          </a:p>
        </p:txBody>
      </p:sp>
      <p:sp>
        <p:nvSpPr>
          <p:cNvPr id="21510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05000"/>
            <a:ext cx="4041775" cy="3951288"/>
          </a:xfrm>
        </p:spPr>
        <p:txBody>
          <a:bodyPr/>
          <a:lstStyle/>
          <a:p>
            <a:r>
              <a:rPr lang="en-US" altLang="en-US" b="1" i="1" dirty="0" smtClean="0">
                <a:latin typeface="Garamond" pitchFamily="18" charset="0"/>
              </a:rPr>
              <a:t>Major Neurocognitive Disorder</a:t>
            </a:r>
          </a:p>
          <a:p>
            <a:r>
              <a:rPr lang="en-US" altLang="en-US" b="1" dirty="0" smtClean="0">
                <a:latin typeface="Garamond" pitchFamily="18" charset="0"/>
              </a:rPr>
              <a:t>An often </a:t>
            </a:r>
            <a:r>
              <a:rPr lang="en-US" altLang="en-US" b="1" u="sng" dirty="0" smtClean="0">
                <a:solidFill>
                  <a:srgbClr val="B20838"/>
                </a:solidFill>
                <a:latin typeface="Garamond" pitchFamily="18" charset="0"/>
              </a:rPr>
              <a:t>slow</a:t>
            </a:r>
            <a:r>
              <a:rPr lang="en-US" altLang="en-US" b="1" dirty="0" smtClean="0">
                <a:solidFill>
                  <a:srgbClr val="B20838"/>
                </a:solidFill>
                <a:latin typeface="Garamond" pitchFamily="18" charset="0"/>
              </a:rPr>
              <a:t>,</a:t>
            </a:r>
            <a:r>
              <a:rPr lang="en-US" altLang="en-US" b="1" dirty="0" smtClean="0">
                <a:latin typeface="Garamond" pitchFamily="18" charset="0"/>
              </a:rPr>
              <a:t> irreversible process results in deficits in memory, problem solving and word finding, severe enough to impact daily function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534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Time Course is Important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/>
              <a:t>If the changes in thinking/behavior are </a:t>
            </a:r>
            <a:r>
              <a:rPr lang="en-US" altLang="en-US" sz="2800" b="1" dirty="0" smtClean="0">
                <a:solidFill>
                  <a:srgbClr val="B20838"/>
                </a:solidFill>
              </a:rPr>
              <a:t>new (hours to days) </a:t>
            </a:r>
            <a:r>
              <a:rPr lang="en-US" altLang="en-US" sz="2800" b="1" dirty="0" smtClean="0"/>
              <a:t>they may have </a:t>
            </a:r>
            <a:r>
              <a:rPr lang="en-US" altLang="en-US" sz="2800" b="1" dirty="0" smtClean="0">
                <a:solidFill>
                  <a:srgbClr val="B20838"/>
                </a:solidFill>
              </a:rPr>
              <a:t>delirium</a:t>
            </a:r>
          </a:p>
          <a:p>
            <a:pPr eaLnBrk="1" hangingPunct="1"/>
            <a:r>
              <a:rPr lang="en-US" altLang="en-US" sz="2800" b="1" dirty="0" smtClean="0"/>
              <a:t>If the changes have been noticed over </a:t>
            </a:r>
            <a:r>
              <a:rPr lang="en-US" altLang="en-US" sz="2800" b="1" dirty="0" smtClean="0">
                <a:solidFill>
                  <a:srgbClr val="B20838"/>
                </a:solidFill>
              </a:rPr>
              <a:t>months to years</a:t>
            </a:r>
            <a:r>
              <a:rPr lang="en-US" altLang="en-US" sz="2800" b="1" dirty="0" smtClean="0"/>
              <a:t>, they may have </a:t>
            </a:r>
            <a:r>
              <a:rPr lang="en-US" altLang="en-US" sz="2800" b="1" dirty="0" smtClean="0">
                <a:solidFill>
                  <a:srgbClr val="B20838"/>
                </a:solidFill>
              </a:rPr>
              <a:t>dementia</a:t>
            </a:r>
          </a:p>
          <a:p>
            <a:pPr lvl="1" eaLnBrk="1" hangingPunct="1">
              <a:buFontTx/>
              <a:buNone/>
            </a:pPr>
            <a:endParaRPr lang="en-US" altLang="en-US" sz="1400" i="1" dirty="0" smtClean="0"/>
          </a:p>
          <a:p>
            <a:pPr eaLnBrk="1" hangingPunct="1"/>
            <a:endParaRPr lang="en-US" altLang="en-US" sz="2000" i="1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068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ctrTitle"/>
          </p:nvPr>
        </p:nvSpPr>
        <p:spPr>
          <a:xfrm>
            <a:off x="762000" y="1676400"/>
            <a:ext cx="7772400" cy="1470025"/>
          </a:xfrm>
        </p:spPr>
        <p:txBody>
          <a:bodyPr/>
          <a:lstStyle/>
          <a:p>
            <a:r>
              <a:rPr lang="en-US" altLang="en-US" sz="4000" b="1" i="1" dirty="0" smtClean="0">
                <a:latin typeface="Garamond" pitchFamily="18" charset="0"/>
              </a:rPr>
              <a:t>Confusion Assessment Method</a:t>
            </a:r>
            <a:br>
              <a:rPr lang="en-US" altLang="en-US" sz="4000" b="1" i="1" dirty="0" smtClean="0">
                <a:latin typeface="Garamond" pitchFamily="18" charset="0"/>
              </a:rPr>
            </a:br>
            <a:r>
              <a:rPr lang="en-US" altLang="en-US" sz="4000" b="1" i="1" dirty="0" smtClean="0">
                <a:latin typeface="Garamond" pitchFamily="18" charset="0"/>
              </a:rPr>
              <a:t>(CAM)</a:t>
            </a:r>
          </a:p>
        </p:txBody>
      </p:sp>
    </p:spTree>
    <p:extLst>
      <p:ext uri="{BB962C8B-B14F-4D97-AF65-F5344CB8AC3E}">
        <p14:creationId xmlns:p14="http://schemas.microsoft.com/office/powerpoint/2010/main" val="34776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457200"/>
            <a:ext cx="8229600" cy="731838"/>
          </a:xfrm>
        </p:spPr>
        <p:txBody>
          <a:bodyPr/>
          <a:lstStyle/>
          <a:p>
            <a:pPr algn="l" eaLnBrk="1" hangingPunct="1"/>
            <a:r>
              <a:rPr lang="en-US" altLang="en-US" b="1" smtClean="0">
                <a:solidFill>
                  <a:srgbClr val="B20838"/>
                </a:solidFill>
                <a:latin typeface="Garamond" pitchFamily="18" charset="0"/>
              </a:rPr>
              <a:t>ANYONE</a:t>
            </a:r>
            <a:r>
              <a:rPr lang="en-US" altLang="en-US" b="1" smtClean="0">
                <a:latin typeface="Garamond" pitchFamily="18" charset="0"/>
              </a:rPr>
              <a:t> Can Identify Delirium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smtClean="0">
                <a:latin typeface="Garamond" pitchFamily="18" charset="0"/>
              </a:rPr>
              <a:t>To perform the CAM, ask yourself:</a:t>
            </a: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Acute Onset</a:t>
            </a: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Fluctuating Course</a:t>
            </a: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Inattention</a:t>
            </a: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Disorganized Thinking</a:t>
            </a: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Altered Level of Consciousness</a:t>
            </a:r>
          </a:p>
        </p:txBody>
      </p:sp>
    </p:spTree>
    <p:extLst>
      <p:ext uri="{BB962C8B-B14F-4D97-AF65-F5344CB8AC3E}">
        <p14:creationId xmlns:p14="http://schemas.microsoft.com/office/powerpoint/2010/main" val="40187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457200" y="411163"/>
            <a:ext cx="8229600" cy="731837"/>
          </a:xfrm>
        </p:spPr>
        <p:txBody>
          <a:bodyPr/>
          <a:lstStyle/>
          <a:p>
            <a:pPr algn="l"/>
            <a:r>
              <a:rPr lang="en-US" altLang="en-US" b="1" smtClean="0">
                <a:latin typeface="Garamond" pitchFamily="18" charset="0"/>
              </a:rPr>
              <a:t>Section One 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B20838"/>
                </a:solidFill>
                <a:latin typeface="Garamond" pitchFamily="18" charset="0"/>
                <a:cs typeface="Times New Roman" pitchFamily="18" charset="0"/>
              </a:rPr>
              <a:t>All</a:t>
            </a:r>
            <a:r>
              <a:rPr lang="en-US" altLang="en-US" sz="4000" b="1" smtClean="0">
                <a:latin typeface="Garamond" pitchFamily="18" charset="0"/>
                <a:cs typeface="Times New Roman" pitchFamily="18" charset="0"/>
              </a:rPr>
              <a:t> must be ‘YES’</a:t>
            </a:r>
            <a:endParaRPr lang="en-US" altLang="en-US" b="1" smtClean="0">
              <a:latin typeface="Garamond" pitchFamily="18" charset="0"/>
              <a:cs typeface="Times New Roman" pitchFamily="18" charset="0"/>
            </a:endParaRP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Acute Onset</a:t>
            </a: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Fluctuating Course</a:t>
            </a:r>
          </a:p>
          <a:p>
            <a:pPr marL="969963" lvl="1" indent="-512763">
              <a:buFontTx/>
              <a:buAutoNum type="arabicPeriod"/>
            </a:pPr>
            <a:r>
              <a:rPr lang="en-US" altLang="en-US" sz="3200" b="1" smtClean="0">
                <a:latin typeface="Garamond" pitchFamily="18" charset="0"/>
              </a:rPr>
              <a:t>Inattention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2000" b="1" smtClean="0">
                <a:latin typeface="Garamond" pitchFamily="18" charset="0"/>
                <a:cs typeface="Times New Roman" pitchFamily="18" charset="0"/>
              </a:rPr>
              <a:t> </a:t>
            </a:r>
            <a:endParaRPr lang="en-US" altLang="en-US" sz="3600" b="1" smtClean="0">
              <a:latin typeface="Garamon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trike="sngStrike" dirty="0" smtClean="0"/>
              <a:t>Dementia </a:t>
            </a:r>
            <a:r>
              <a:rPr lang="en-US" b="1" dirty="0" smtClean="0"/>
              <a:t>Neurocognitive Disorder </a:t>
            </a:r>
            <a:endParaRPr lang="en-US" b="1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DSM V criteria recently stopped using the term “dementia” 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word "dementia" is related to a Latin word for "mad," or "</a:t>
            </a:r>
            <a:r>
              <a:rPr lang="en-US" sz="2400" b="1" dirty="0" smtClean="0"/>
              <a:t>insane” </a:t>
            </a:r>
          </a:p>
          <a:p>
            <a:r>
              <a:rPr lang="en-US" sz="2400" b="1" dirty="0" smtClean="0"/>
              <a:t>The introduction </a:t>
            </a:r>
            <a:r>
              <a:rPr lang="en-US" sz="2400" b="1" dirty="0"/>
              <a:t>of the term </a:t>
            </a:r>
            <a:r>
              <a:rPr lang="en-US" sz="2400" b="1" dirty="0" smtClean="0"/>
              <a:t>“</a:t>
            </a:r>
            <a:r>
              <a:rPr lang="en-US" sz="2400" b="1" dirty="0" smtClean="0">
                <a:solidFill>
                  <a:srgbClr val="9E1B34"/>
                </a:solidFill>
              </a:rPr>
              <a:t>neurocognitive disorder</a:t>
            </a:r>
            <a:r>
              <a:rPr lang="en-US" sz="2400" b="1" dirty="0" smtClean="0"/>
              <a:t>” </a:t>
            </a:r>
            <a:r>
              <a:rPr lang="en-US" sz="2400" b="1" dirty="0"/>
              <a:t>attempts to help reduce the stigma associated with both the </a:t>
            </a:r>
            <a:r>
              <a:rPr lang="en-US" sz="2400" b="1" dirty="0" smtClean="0"/>
              <a:t>word </a:t>
            </a:r>
            <a:r>
              <a:rPr lang="en-US" sz="2400" b="1" dirty="0"/>
              <a:t>dementia and the conditions that it refers </a:t>
            </a:r>
            <a:r>
              <a:rPr lang="en-US" sz="2400" b="1" dirty="0" smtClean="0"/>
              <a:t>to</a:t>
            </a:r>
          </a:p>
          <a:p>
            <a:r>
              <a:rPr lang="en-US" sz="2400" b="1" dirty="0"/>
              <a:t>APA acknowledges that because the word dementia is in common use and is easily understood by everyone, it will likely remain in </a:t>
            </a:r>
            <a:r>
              <a:rPr lang="en-US" sz="2400" b="1" dirty="0" smtClean="0"/>
              <a:t>use</a:t>
            </a:r>
          </a:p>
          <a:p>
            <a:pPr lvl="1"/>
            <a:r>
              <a:rPr lang="en-US" sz="2400" b="1" dirty="0" smtClean="0"/>
              <a:t>Alzheimer’s Association still uses it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616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b="1" dirty="0" smtClean="0">
                <a:latin typeface="Garamond" pitchFamily="18" charset="0"/>
              </a:rPr>
              <a:t>5 Digit span forward or 3 backward</a:t>
            </a:r>
          </a:p>
          <a:p>
            <a:r>
              <a:rPr lang="en-US" altLang="en-US" sz="2800" b="1" dirty="0" smtClean="0">
                <a:latin typeface="Garamond" pitchFamily="18" charset="0"/>
              </a:rPr>
              <a:t>Days of the week backwards</a:t>
            </a:r>
          </a:p>
          <a:p>
            <a:pPr lvl="1"/>
            <a:r>
              <a:rPr lang="en-US" altLang="en-US" sz="2400" b="1" dirty="0" smtClean="0">
                <a:latin typeface="Garamond" pitchFamily="18" charset="0"/>
              </a:rPr>
              <a:t>Easier with hearing impairment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457200"/>
            <a:ext cx="8229600" cy="731838"/>
          </a:xfrm>
        </p:spPr>
        <p:txBody>
          <a:bodyPr/>
          <a:lstStyle/>
          <a:p>
            <a:pPr algn="l" eaLnBrk="1" hangingPunct="1"/>
            <a:r>
              <a:rPr lang="en-US" altLang="en-US" b="1" smtClean="0">
                <a:latin typeface="Garamond" pitchFamily="18" charset="0"/>
              </a:rPr>
              <a:t>Testing Attention</a:t>
            </a:r>
          </a:p>
        </p:txBody>
      </p:sp>
    </p:spTree>
    <p:extLst>
      <p:ext uri="{BB962C8B-B14F-4D97-AF65-F5344CB8AC3E}">
        <p14:creationId xmlns:p14="http://schemas.microsoft.com/office/powerpoint/2010/main" val="33469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latin typeface="Garamond" pitchFamily="18" charset="0"/>
              </a:rPr>
              <a:t>Section Two  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 dirty="0" smtClean="0">
                <a:solidFill>
                  <a:srgbClr val="9E1B34"/>
                </a:solidFill>
                <a:latin typeface="Garamond" pitchFamily="18" charset="0"/>
              </a:rPr>
              <a:t>One </a:t>
            </a:r>
            <a:r>
              <a:rPr lang="en-US" altLang="en-US" sz="2800" b="1" dirty="0" smtClean="0">
                <a:latin typeface="Garamond" pitchFamily="18" charset="0"/>
              </a:rPr>
              <a:t>or</a:t>
            </a:r>
            <a:r>
              <a:rPr lang="en-US" altLang="en-US" sz="2800" b="1" dirty="0" smtClean="0">
                <a:solidFill>
                  <a:srgbClr val="9E1B34"/>
                </a:solidFill>
                <a:latin typeface="Garamond" pitchFamily="18" charset="0"/>
              </a:rPr>
              <a:t> both </a:t>
            </a:r>
            <a:r>
              <a:rPr lang="en-US" altLang="en-US" sz="2800" b="1" dirty="0" smtClean="0">
                <a:latin typeface="Garamond" pitchFamily="18" charset="0"/>
              </a:rPr>
              <a:t>must be ‘YES’ </a:t>
            </a:r>
          </a:p>
          <a:p>
            <a:pPr marL="969963" lvl="1" indent="-512763">
              <a:buFontTx/>
              <a:buAutoNum type="arabicPeriod" startAt="4"/>
            </a:pPr>
            <a:r>
              <a:rPr lang="en-US" altLang="en-US" sz="2800" b="1" dirty="0" smtClean="0">
                <a:latin typeface="Garamond" pitchFamily="18" charset="0"/>
              </a:rPr>
              <a:t>Disorganized Thinking</a:t>
            </a:r>
          </a:p>
          <a:p>
            <a:pPr marL="969963" lvl="1" indent="-512763">
              <a:buFontTx/>
              <a:buAutoNum type="arabicPeriod" startAt="4"/>
            </a:pPr>
            <a:r>
              <a:rPr lang="en-US" altLang="en-US" sz="2800" b="1" dirty="0" smtClean="0">
                <a:latin typeface="Garamond" pitchFamily="18" charset="0"/>
              </a:rPr>
              <a:t>Altered Level of Consciousness</a:t>
            </a:r>
          </a:p>
          <a:p>
            <a:pPr marL="0" indent="0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0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11163"/>
            <a:ext cx="8229600" cy="731837"/>
          </a:xfrm>
        </p:spPr>
        <p:txBody>
          <a:bodyPr/>
          <a:lstStyle/>
          <a:p>
            <a:pPr algn="l" eaLnBrk="1" hangingPunct="1"/>
            <a:r>
              <a:rPr lang="en-US" altLang="en-US" b="1" smtClean="0">
                <a:latin typeface="Garamond" pitchFamily="18" charset="0"/>
              </a:rPr>
              <a:t>Disorganized Thinking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10600" cy="4373563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latin typeface="Garamond" pitchFamily="18" charset="0"/>
              </a:rPr>
              <a:t>If you aren’t sure, you need to test:</a:t>
            </a:r>
          </a:p>
          <a:p>
            <a:pPr lvl="1" eaLnBrk="1" hangingPunct="1"/>
            <a:r>
              <a:rPr lang="en-US" altLang="en-US" sz="2400" b="1" dirty="0" smtClean="0">
                <a:latin typeface="Garamond" pitchFamily="18" charset="0"/>
              </a:rPr>
              <a:t>Will a stone float on water?</a:t>
            </a:r>
          </a:p>
          <a:p>
            <a:pPr lvl="1" eaLnBrk="1" hangingPunct="1"/>
            <a:r>
              <a:rPr lang="en-US" altLang="en-US" sz="2400" b="1" dirty="0" smtClean="0">
                <a:latin typeface="Garamond" pitchFamily="18" charset="0"/>
              </a:rPr>
              <a:t>Are there fish in the sea?</a:t>
            </a:r>
          </a:p>
          <a:p>
            <a:pPr lvl="1" eaLnBrk="1" hangingPunct="1"/>
            <a:r>
              <a:rPr lang="en-US" altLang="en-US" sz="2400" b="1" dirty="0" smtClean="0">
                <a:latin typeface="Garamond" pitchFamily="18" charset="0"/>
              </a:rPr>
              <a:t>Does 1 </a:t>
            </a:r>
            <a:r>
              <a:rPr lang="en-US" altLang="en-US" sz="2400" b="1" dirty="0" err="1" smtClean="0">
                <a:latin typeface="Garamond" pitchFamily="18" charset="0"/>
              </a:rPr>
              <a:t>lb</a:t>
            </a:r>
            <a:r>
              <a:rPr lang="en-US" altLang="en-US" sz="2400" b="1" dirty="0" smtClean="0">
                <a:latin typeface="Garamond" pitchFamily="18" charset="0"/>
              </a:rPr>
              <a:t> weigh more than 2 </a:t>
            </a:r>
            <a:r>
              <a:rPr lang="en-US" altLang="en-US" sz="2400" b="1" dirty="0" err="1" smtClean="0">
                <a:latin typeface="Garamond" pitchFamily="18" charset="0"/>
              </a:rPr>
              <a:t>lbs</a:t>
            </a:r>
            <a:r>
              <a:rPr lang="en-US" altLang="en-US" sz="2400" b="1" dirty="0" smtClean="0">
                <a:latin typeface="Garamond" pitchFamily="18" charset="0"/>
              </a:rPr>
              <a:t>?</a:t>
            </a:r>
          </a:p>
          <a:p>
            <a:pPr lvl="1" eaLnBrk="1" hangingPunct="1"/>
            <a:r>
              <a:rPr lang="en-US" altLang="en-US" sz="2400" b="1" dirty="0" smtClean="0">
                <a:latin typeface="Garamond" pitchFamily="18" charset="0"/>
              </a:rPr>
              <a:t>Can you use a hammer to pound a nail</a:t>
            </a:r>
            <a:r>
              <a:rPr lang="en-US" altLang="en-US" sz="2400" dirty="0" smtClean="0">
                <a:latin typeface="Garamond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3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altLang="en-US" sz="4000" b="1" i="1" smtClean="0">
                <a:solidFill>
                  <a:srgbClr val="B20838"/>
                </a:solidFill>
                <a:latin typeface="Garamond" pitchFamily="18" charset="0"/>
              </a:rPr>
              <a:t>Mini-Cog</a:t>
            </a:r>
          </a:p>
        </p:txBody>
      </p:sp>
    </p:spTree>
    <p:extLst>
      <p:ext uri="{BB962C8B-B14F-4D97-AF65-F5344CB8AC3E}">
        <p14:creationId xmlns:p14="http://schemas.microsoft.com/office/powerpoint/2010/main" val="232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Mini-Cog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b="1" dirty="0" smtClean="0"/>
              <a:t>Cognitive impairment screening test for primary care settings</a:t>
            </a:r>
          </a:p>
          <a:p>
            <a:pPr eaLnBrk="1" hangingPunct="1"/>
            <a:r>
              <a:rPr lang="en-US" altLang="en-US" sz="2400" b="1" dirty="0" smtClean="0"/>
              <a:t>The tool can be administered in three minutes</a:t>
            </a:r>
          </a:p>
          <a:p>
            <a:pPr eaLnBrk="1" hangingPunct="1"/>
            <a:r>
              <a:rPr lang="en-US" altLang="en-US" sz="2400" b="1" dirty="0" smtClean="0"/>
              <a:t>Does not require any special equipment</a:t>
            </a:r>
          </a:p>
          <a:p>
            <a:pPr eaLnBrk="1" hangingPunct="1"/>
            <a:r>
              <a:rPr lang="en-US" altLang="en-US" sz="2400" b="1" dirty="0" smtClean="0"/>
              <a:t>Sensitivity reported from 76-99% with specificity from 89-93%</a:t>
            </a:r>
          </a:p>
          <a:p>
            <a:pPr eaLnBrk="1" hangingPunct="1"/>
            <a:r>
              <a:rPr lang="en-US" altLang="en-US" sz="2400" b="1" dirty="0" smtClean="0"/>
              <a:t>Effectively used in multilingual populations with diverse socioeconomic status and education level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52400" y="5486400"/>
            <a:ext cx="594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Borson S. et al. Int J of Geriatr Psychiat 2000; 15:1021-1027. Borson S et al. J Am Geriatr Soc 2003; 51:1451-1454. Borson S et al. J Am Geriatr Soc. 2005; 53:871-4. Scanlan JM, Borson S. Int J of Geriatr Psychiat. 2001; 16:216-222. </a:t>
            </a:r>
          </a:p>
        </p:txBody>
      </p:sp>
    </p:spTree>
    <p:extLst>
      <p:ext uri="{BB962C8B-B14F-4D97-AF65-F5344CB8AC3E}">
        <p14:creationId xmlns:p14="http://schemas.microsoft.com/office/powerpoint/2010/main" val="33507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Mini-Cog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800" b="1" dirty="0" smtClean="0"/>
              <a:t>1) Registration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b="1" dirty="0" smtClean="0"/>
              <a:t>2) Clock draw test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b="1" dirty="0" smtClean="0"/>
              <a:t>3) Three word recall</a:t>
            </a:r>
          </a:p>
        </p:txBody>
      </p:sp>
    </p:spTree>
    <p:extLst>
      <p:ext uri="{BB962C8B-B14F-4D97-AF65-F5344CB8AC3E}">
        <p14:creationId xmlns:p14="http://schemas.microsoft.com/office/powerpoint/2010/main" val="22670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Registration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Ask the patient to remember 3 words: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9E1B34"/>
                </a:solidFill>
              </a:rPr>
              <a:t>APPLE, TABLE, PENNY</a:t>
            </a:r>
          </a:p>
          <a:p>
            <a:pPr eaLnBrk="1" hangingPunct="1">
              <a:defRPr/>
            </a:pPr>
            <a:r>
              <a:rPr lang="en-US" sz="2800" b="1" dirty="0" smtClean="0"/>
              <a:t>Say each word with a one second pause between them</a:t>
            </a:r>
          </a:p>
          <a:p>
            <a:pPr eaLnBrk="1" hangingPunct="1">
              <a:defRPr/>
            </a:pPr>
            <a:r>
              <a:rPr lang="en-US" sz="2800" b="1" dirty="0" smtClean="0"/>
              <a:t>If they can’t repeat all 3 – say them all again</a:t>
            </a:r>
          </a:p>
          <a:p>
            <a:pPr lvl="2" eaLnBrk="1" hangingPunct="1">
              <a:defRPr/>
            </a:pPr>
            <a:r>
              <a:rPr lang="en-US" sz="1600" b="1" dirty="0" smtClean="0">
                <a:ea typeface="+mn-ea"/>
                <a:cs typeface="+mn-cs"/>
              </a:rPr>
              <a:t>Repeat them up to 5 times</a:t>
            </a:r>
          </a:p>
          <a:p>
            <a:pPr lvl="2" eaLnBrk="1" hangingPunct="1">
              <a:defRPr/>
            </a:pPr>
            <a:r>
              <a:rPr lang="en-US" sz="1600" b="1" dirty="0" smtClean="0">
                <a:ea typeface="+mn-ea"/>
                <a:cs typeface="+mn-cs"/>
              </a:rPr>
              <a:t>The patient should not be given any help or cues to remember</a:t>
            </a:r>
          </a:p>
          <a:p>
            <a:pPr eaLnBrk="1" hangingPunct="1">
              <a:defRPr/>
            </a:pPr>
            <a:r>
              <a:rPr lang="en-US" sz="2800" b="1" dirty="0" smtClean="0"/>
              <a:t>Then instruct the patient: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9E1B34"/>
                </a:solidFill>
                <a:ea typeface="+mn-ea"/>
                <a:cs typeface="+mn-cs"/>
              </a:rPr>
              <a:t>Remember these three words - I will ask you to repeat them later</a:t>
            </a:r>
          </a:p>
          <a:p>
            <a:pPr eaLnBrk="1" hangingPunct="1">
              <a:defRPr/>
            </a:pPr>
            <a:endParaRPr lang="en-US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b="1" smtClean="0">
                <a:latin typeface="Garamond" pitchFamily="18" charset="0"/>
              </a:rPr>
              <a:t>Clock Draw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latin typeface="Garamond" panose="02020404030301010803" pitchFamily="18" charset="0"/>
              </a:rPr>
              <a:t>Give the patient a pre-drawn circle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Garamond" panose="02020404030301010803" pitchFamily="18" charset="0"/>
              </a:rPr>
              <a:t>Ask them to place the numbers so they </a:t>
            </a:r>
            <a:r>
              <a:rPr lang="en-US" sz="2400" b="1" dirty="0" smtClean="0">
                <a:solidFill>
                  <a:srgbClr val="B20838"/>
                </a:solidFill>
                <a:latin typeface="Garamond" panose="02020404030301010803" pitchFamily="18" charset="0"/>
              </a:rPr>
              <a:t>“look like the face of a clock”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Garamond" panose="02020404030301010803" pitchFamily="18" charset="0"/>
              </a:rPr>
              <a:t> After the patient has completed placing the numbers, ask them to </a:t>
            </a:r>
            <a:r>
              <a:rPr lang="en-US" sz="2400" b="1" dirty="0" smtClean="0">
                <a:solidFill>
                  <a:srgbClr val="B20838"/>
                </a:solidFill>
                <a:latin typeface="Garamond" panose="02020404030301010803" pitchFamily="18" charset="0"/>
              </a:rPr>
              <a:t>“draw the hands of the clock so it reads ten after eleven</a:t>
            </a:r>
            <a:r>
              <a:rPr lang="en-US" sz="2400" b="1" dirty="0" smtClean="0">
                <a:solidFill>
                  <a:srgbClr val="B20838"/>
                </a:solidFill>
              </a:rPr>
              <a:t>”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4648200" y="1676400"/>
            <a:ext cx="4038600" cy="4419600"/>
          </a:xfrm>
          <a:prstGeom prst="ellipse">
            <a:avLst/>
          </a:prstGeom>
          <a:noFill/>
          <a:ln>
            <a:solidFill>
              <a:srgbClr val="B20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Three Word Recall</a:t>
            </a:r>
          </a:p>
        </p:txBody>
      </p:sp>
      <p:sp>
        <p:nvSpPr>
          <p:cNvPr id="3481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/>
              <a:t>Ask the patient to recall the three words</a:t>
            </a:r>
          </a:p>
          <a:p>
            <a:pPr lvl="1" eaLnBrk="1" hangingPunct="1"/>
            <a:r>
              <a:rPr lang="en-US" altLang="en-US" sz="2400" b="1" dirty="0" smtClean="0"/>
              <a:t>Do not give any hints or cues</a:t>
            </a:r>
          </a:p>
        </p:txBody>
      </p:sp>
    </p:spTree>
    <p:extLst>
      <p:ext uri="{BB962C8B-B14F-4D97-AF65-F5344CB8AC3E}">
        <p14:creationId xmlns:p14="http://schemas.microsoft.com/office/powerpoint/2010/main" val="218769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b="1" smtClean="0">
                <a:latin typeface="Garamond" pitchFamily="18" charset="0"/>
              </a:rPr>
              <a:t>Scoring 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68713" cy="4495800"/>
          </a:xfrm>
        </p:spPr>
        <p:txBody>
          <a:bodyPr/>
          <a:lstStyle/>
          <a:p>
            <a:pPr eaLnBrk="1" hangingPunct="1"/>
            <a:r>
              <a:rPr lang="en-US" altLang="en-US" sz="2400" b="1" smtClean="0">
                <a:latin typeface="Garamond" pitchFamily="18" charset="0"/>
              </a:rPr>
              <a:t>Clock must be correct</a:t>
            </a:r>
          </a:p>
          <a:p>
            <a:pPr lvl="1" eaLnBrk="1" hangingPunct="1"/>
            <a:r>
              <a:rPr lang="en-US" altLang="en-US" sz="2000" b="1" smtClean="0">
                <a:latin typeface="Garamond" pitchFamily="18" charset="0"/>
              </a:rPr>
              <a:t>All numbers present and in the right sequence</a:t>
            </a:r>
          </a:p>
          <a:p>
            <a:pPr lvl="1" eaLnBrk="1" hangingPunct="1"/>
            <a:r>
              <a:rPr lang="en-US" altLang="en-US" sz="2000" b="1" smtClean="0">
                <a:latin typeface="Garamond" pitchFamily="18" charset="0"/>
              </a:rPr>
              <a:t>Two hands joining in the center of the clock</a:t>
            </a:r>
          </a:p>
          <a:p>
            <a:pPr lvl="2" eaLnBrk="1" hangingPunct="1"/>
            <a:r>
              <a:rPr lang="en-US" altLang="en-US" sz="1800" b="1" smtClean="0">
                <a:latin typeface="Garamond" pitchFamily="18" charset="0"/>
              </a:rPr>
              <a:t> Long hand must point to the 2</a:t>
            </a:r>
          </a:p>
          <a:p>
            <a:pPr lvl="2" eaLnBrk="1" hangingPunct="1"/>
            <a:r>
              <a:rPr lang="en-US" altLang="en-US" sz="1800" b="1" smtClean="0">
                <a:latin typeface="Garamond" pitchFamily="18" charset="0"/>
              </a:rPr>
              <a:t> Short hand pointing to the 11</a:t>
            </a:r>
          </a:p>
          <a:p>
            <a:pPr eaLnBrk="1" hangingPunct="1"/>
            <a:r>
              <a:rPr lang="en-US" altLang="en-US" sz="2400" b="1" smtClean="0">
                <a:latin typeface="Garamond" pitchFamily="18" charset="0"/>
              </a:rPr>
              <a:t>Patient must get remember all 3 words correctly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5257800" y="4419600"/>
            <a:ext cx="3722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http://www.theagepage.co.uk/.a/6a00d83443d1b053ef0176166513f2970c-pi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600200"/>
            <a:ext cx="42894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3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Neurocognitive Disorders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Mild </a:t>
            </a:r>
          </a:p>
          <a:p>
            <a:r>
              <a:rPr lang="en-US" sz="2800" b="1" dirty="0" smtClean="0"/>
              <a:t>Major</a:t>
            </a:r>
          </a:p>
          <a:p>
            <a:r>
              <a:rPr lang="en-US" sz="2800" b="1" dirty="0" smtClean="0"/>
              <a:t>Delirium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83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Scoring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713422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66016" y="6019800"/>
            <a:ext cx="281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err="1"/>
              <a:t>Borson</a:t>
            </a:r>
            <a:r>
              <a:rPr lang="en-US" altLang="en-US" sz="800" dirty="0"/>
              <a:t> et al. </a:t>
            </a:r>
            <a:r>
              <a:rPr lang="en-US" altLang="en-US" sz="800" dirty="0" err="1"/>
              <a:t>Int</a:t>
            </a:r>
            <a:r>
              <a:rPr lang="en-US" altLang="en-US" sz="800" dirty="0"/>
              <a:t> J. </a:t>
            </a:r>
            <a:r>
              <a:rPr lang="en-US" altLang="en-US" sz="800" dirty="0" err="1"/>
              <a:t>Geriatr</a:t>
            </a:r>
            <a:r>
              <a:rPr lang="en-US" altLang="en-US" sz="800" dirty="0"/>
              <a:t> Psychiatry 2000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" name="Oval 6"/>
          <p:cNvSpPr/>
          <p:nvPr/>
        </p:nvSpPr>
        <p:spPr>
          <a:xfrm rot="19224997">
            <a:off x="1358900" y="1830388"/>
            <a:ext cx="3856038" cy="4454525"/>
          </a:xfrm>
          <a:prstGeom prst="ellipse">
            <a:avLst/>
          </a:prstGeom>
          <a:noFill/>
          <a:ln w="50800">
            <a:solidFill>
              <a:srgbClr val="B20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905000" y="4191000"/>
            <a:ext cx="1066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5416" y="5867400"/>
            <a:ext cx="1066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53200" y="4180449"/>
            <a:ext cx="1066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58653" y="5867400"/>
            <a:ext cx="1066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33600" y="609600"/>
            <a:ext cx="6477000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9E1B34"/>
                </a:solidFill>
              </a:rPr>
              <a:t>REMEMBER YOU ARE SCREENING NOT DIAGNOSING</a:t>
            </a:r>
            <a:endParaRPr lang="en-US" sz="2400" b="1" i="1" cap="none" baseline="0" dirty="0" smtClean="0">
              <a:solidFill>
                <a:srgbClr val="9E1B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altLang="en-US" sz="4000" b="1" i="1" dirty="0" smtClean="0">
                <a:solidFill>
                  <a:srgbClr val="B20838"/>
                </a:solidFill>
                <a:latin typeface="Garamond" pitchFamily="18" charset="0"/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5137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altLang="en-US" sz="4000" b="1" i="1" dirty="0" smtClean="0">
                <a:solidFill>
                  <a:srgbClr val="B20838"/>
                </a:solidFill>
                <a:latin typeface="Garamond" pitchFamily="18" charset="0"/>
              </a:rPr>
              <a:t>Thoughts? </a:t>
            </a:r>
          </a:p>
        </p:txBody>
      </p:sp>
    </p:spTree>
    <p:extLst>
      <p:ext uri="{BB962C8B-B14F-4D97-AF65-F5344CB8AC3E}">
        <p14:creationId xmlns:p14="http://schemas.microsoft.com/office/powerpoint/2010/main" val="3047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CAVEAT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b="1" dirty="0" smtClean="0"/>
              <a:t>If CAM is positive, it will likely impact the results of the Mini-Cog (or any cognitive testing)</a:t>
            </a:r>
          </a:p>
          <a:p>
            <a:pPr lvl="1"/>
            <a:r>
              <a:rPr lang="en-US" altLang="en-US" sz="2400" b="1" dirty="0" smtClean="0"/>
              <a:t>Attention, disorganized thinking </a:t>
            </a:r>
          </a:p>
          <a:p>
            <a:r>
              <a:rPr lang="en-US" altLang="en-US" sz="2400" b="1" dirty="0" smtClean="0"/>
              <a:t>Interpret results with caution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600"/>
            <a:ext cx="4362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9925"/>
            <a:ext cx="16668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altLang="en-US" sz="4000" b="1" i="1" dirty="0" smtClean="0">
                <a:solidFill>
                  <a:srgbClr val="B20838"/>
                </a:solidFill>
                <a:latin typeface="Garamond" pitchFamily="18" charset="0"/>
              </a:rPr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15397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Dementia is still largely  a </a:t>
            </a:r>
            <a:r>
              <a:rPr lang="en-US" sz="2400" b="1" u="sng" dirty="0" smtClean="0">
                <a:solidFill>
                  <a:srgbClr val="9E1B34"/>
                </a:solidFill>
              </a:rPr>
              <a:t>CLINICAL</a:t>
            </a:r>
            <a:r>
              <a:rPr lang="en-US" sz="2400" b="1" dirty="0" smtClean="0"/>
              <a:t> Diagnosis </a:t>
            </a:r>
          </a:p>
          <a:p>
            <a:r>
              <a:rPr lang="en-US" sz="2400" b="1" dirty="0" smtClean="0"/>
              <a:t>History </a:t>
            </a:r>
          </a:p>
          <a:p>
            <a:pPr lvl="1"/>
            <a:r>
              <a:rPr lang="en-US" sz="2400" b="1" dirty="0" smtClean="0"/>
              <a:t>Onset of symptoms</a:t>
            </a:r>
          </a:p>
          <a:p>
            <a:pPr lvl="1"/>
            <a:r>
              <a:rPr lang="en-US" sz="2400" b="1" dirty="0" smtClean="0"/>
              <a:t>Medical History</a:t>
            </a:r>
          </a:p>
          <a:p>
            <a:pPr lvl="1"/>
            <a:r>
              <a:rPr lang="en-US" sz="2400" b="1" dirty="0" smtClean="0"/>
              <a:t>Medications</a:t>
            </a:r>
          </a:p>
          <a:p>
            <a:pPr lvl="1"/>
            <a:r>
              <a:rPr lang="en-US" sz="2400" b="1" dirty="0" smtClean="0"/>
              <a:t>Family History</a:t>
            </a:r>
          </a:p>
          <a:p>
            <a:pPr lvl="1"/>
            <a:r>
              <a:rPr lang="en-US" sz="2400" b="1" dirty="0" smtClean="0"/>
              <a:t>Substance use or abuse </a:t>
            </a:r>
          </a:p>
          <a:p>
            <a:pPr lvl="1"/>
            <a:r>
              <a:rPr lang="en-US" sz="2400" b="1" dirty="0" smtClean="0"/>
              <a:t>Social History </a:t>
            </a:r>
            <a:endParaRPr lang="en-US" sz="24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7184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rgbClr val="9E1B34"/>
                </a:solidFill>
              </a:rPr>
              <a:t>D</a:t>
            </a:r>
            <a:r>
              <a:rPr lang="en-US" sz="2000" dirty="0" smtClean="0"/>
              <a:t> </a:t>
            </a:r>
            <a:r>
              <a:rPr lang="en-US" sz="2000" b="1" dirty="0" smtClean="0"/>
              <a:t>(drugs – anticholinergics, </a:t>
            </a:r>
            <a:r>
              <a:rPr lang="en-US" sz="2000" b="1" dirty="0" err="1" smtClean="0"/>
              <a:t>etc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>
                <a:solidFill>
                  <a:srgbClr val="9E1B34"/>
                </a:solidFill>
              </a:rPr>
              <a:t>E</a:t>
            </a:r>
            <a:r>
              <a:rPr lang="en-US" sz="2000" dirty="0" smtClean="0"/>
              <a:t> </a:t>
            </a:r>
            <a:r>
              <a:rPr lang="en-US" sz="2000" b="1" dirty="0" smtClean="0"/>
              <a:t>(emotional – depression)</a:t>
            </a:r>
          </a:p>
          <a:p>
            <a:r>
              <a:rPr lang="en-US" sz="2000" b="1" dirty="0" smtClean="0">
                <a:solidFill>
                  <a:srgbClr val="9E1B34"/>
                </a:solidFill>
              </a:rPr>
              <a:t>M</a:t>
            </a:r>
            <a:r>
              <a:rPr lang="en-US" sz="2000" b="1" dirty="0" smtClean="0"/>
              <a:t> (metabolic – hypothyroid, hypercalcemia, hyponatremia, adrenal disorders, liver failure, renal failure, etc.)</a:t>
            </a:r>
          </a:p>
          <a:p>
            <a:r>
              <a:rPr lang="en-US" sz="2000" b="1" dirty="0" smtClean="0">
                <a:solidFill>
                  <a:srgbClr val="9E1B34"/>
                </a:solidFill>
              </a:rPr>
              <a:t>E</a:t>
            </a:r>
            <a:r>
              <a:rPr lang="en-US" sz="2000" b="1" dirty="0" smtClean="0"/>
              <a:t> (ENT – eyes, ears, OSA)</a:t>
            </a:r>
          </a:p>
          <a:p>
            <a:r>
              <a:rPr lang="en-US" sz="2000" b="1" dirty="0" smtClean="0">
                <a:solidFill>
                  <a:srgbClr val="9E1B34"/>
                </a:solidFill>
              </a:rPr>
              <a:t>N</a:t>
            </a:r>
            <a:r>
              <a:rPr lang="en-US" sz="2000" b="1" dirty="0" smtClean="0"/>
              <a:t> (neurological other – tumor/mass, NPH, epilepsy)</a:t>
            </a:r>
          </a:p>
          <a:p>
            <a:r>
              <a:rPr lang="en-US" sz="2000" b="1" dirty="0" smtClean="0">
                <a:solidFill>
                  <a:srgbClr val="9E1B34"/>
                </a:solidFill>
              </a:rPr>
              <a:t>T</a:t>
            </a:r>
            <a:r>
              <a:rPr lang="en-US" sz="2000" b="1" dirty="0" smtClean="0"/>
              <a:t>  (trauma – SDH, ICH) </a:t>
            </a:r>
          </a:p>
          <a:p>
            <a:r>
              <a:rPr lang="en-US" sz="2000" b="1" dirty="0" smtClean="0">
                <a:solidFill>
                  <a:srgbClr val="9E1B34"/>
                </a:solidFill>
              </a:rPr>
              <a:t>I</a:t>
            </a:r>
            <a:r>
              <a:rPr lang="en-US" sz="2000" b="1" dirty="0" smtClean="0"/>
              <a:t>   (infections &amp; inflammation – encephalitis, vasculitis, </a:t>
            </a:r>
            <a:r>
              <a:rPr lang="en-US" sz="2000" b="1" dirty="0" err="1" smtClean="0"/>
              <a:t>lyme</a:t>
            </a:r>
            <a:r>
              <a:rPr lang="en-US" sz="2000" b="1" dirty="0" smtClean="0"/>
              <a:t>, sarcoid)</a:t>
            </a:r>
          </a:p>
          <a:p>
            <a:r>
              <a:rPr lang="en-US" sz="2000" b="1" dirty="0" smtClean="0">
                <a:solidFill>
                  <a:srgbClr val="9E1B34"/>
                </a:solidFill>
              </a:rPr>
              <a:t>A</a:t>
            </a:r>
            <a:r>
              <a:rPr lang="en-US" sz="2000" b="1" dirty="0" smtClean="0"/>
              <a:t>  (alcohol/anemia – Vitamin B12, folate deficiency 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Potentially Reversible Causes of Cognitive Decline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411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7772400" cy="4419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latin typeface="+mn-lt"/>
                <a:ea typeface="+mj-ea"/>
                <a:cs typeface="GrHelvetica"/>
              </a:rPr>
              <a:t>Examine: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latin typeface="+mn-lt"/>
              </a:rPr>
              <a:t>Neurologic status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latin typeface="+mn-lt"/>
              </a:rPr>
              <a:t>Mental status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latin typeface="+mn-lt"/>
              </a:rPr>
              <a:t>Functional status (direct observation or informant report)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latin typeface="+mn-lt"/>
                <a:ea typeface="+mj-ea"/>
                <a:cs typeface="GrHelvetica"/>
              </a:rPr>
              <a:t>Include: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+mn-lt"/>
              </a:rPr>
              <a:t>Office based cognitive testing: SLUMS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solidFill>
                  <a:srgbClr val="9E1B34"/>
                </a:solidFill>
                <a:latin typeface="+mn-lt"/>
              </a:rPr>
              <a:t>MoCA</a:t>
            </a:r>
            <a:r>
              <a:rPr lang="en-US" sz="2400" b="1" dirty="0">
                <a:solidFill>
                  <a:srgbClr val="9E1B34"/>
                </a:solidFill>
                <a:latin typeface="+mn-lt"/>
              </a:rPr>
              <a:t>, </a:t>
            </a:r>
            <a:r>
              <a:rPr lang="en-US" sz="2400" b="1" dirty="0" err="1">
                <a:solidFill>
                  <a:srgbClr val="9E1B34"/>
                </a:solidFill>
                <a:latin typeface="+mn-lt"/>
              </a:rPr>
              <a:t>Folstein’s</a:t>
            </a:r>
            <a:r>
              <a:rPr lang="en-US" sz="2400" b="1" dirty="0">
                <a:solidFill>
                  <a:srgbClr val="9E1B34"/>
                </a:solidFill>
                <a:latin typeface="+mn-lt"/>
              </a:rPr>
              <a:t> MMSE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latin typeface="+mn-lt"/>
              </a:rPr>
              <a:t>Neuropsychologic testing when presentation is atypical or if results are confounded by a high level of education or subtle changes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232073" cy="762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dirty="0" smtClean="0">
                <a:latin typeface="+mj-lt"/>
              </a:rPr>
              <a:t>Physical Exam</a:t>
            </a:r>
            <a:endParaRPr lang="en-US" sz="2800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81600"/>
            <a:ext cx="221650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2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Labs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CBC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CMP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TSH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Vitamin B12 </a:t>
            </a:r>
          </a:p>
          <a:p>
            <a:pPr marL="457200" lvl="1" indent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 smtClean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i="1" dirty="0" smtClean="0"/>
              <a:t>Lyme/Tick Borne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i="1" dirty="0" smtClean="0"/>
              <a:t>ESR/CRP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i="1" dirty="0" smtClean="0"/>
              <a:t>Urinalysis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i="1" dirty="0" err="1" smtClean="0"/>
              <a:t>Tox</a:t>
            </a:r>
            <a:r>
              <a:rPr lang="en-US" i="1" dirty="0" smtClean="0"/>
              <a:t> Screen (Heavy Metals)</a:t>
            </a:r>
            <a:r>
              <a:rPr lang="en-US" b="1" i="1" dirty="0" smtClean="0"/>
              <a:t>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i="1" dirty="0" smtClean="0"/>
              <a:t>CSF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i="1" dirty="0" smtClean="0"/>
              <a:t>RPR/HIV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i="1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z="2400" b="1" dirty="0" smtClean="0"/>
              <a:t>Neuroimaging </a:t>
            </a:r>
            <a:endParaRPr lang="en-US" dirty="0" smtClean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Onset &lt; 65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Sudden or Rapid Progression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Focal neurologic findings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Fall or Head Trauma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US" b="1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Non-contrast CT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MRI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/>
              <a:t>Positron emission tomography (PET)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Diagnostic Testing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257799"/>
            <a:ext cx="2040941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14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54563"/>
          </a:xfrm>
        </p:spPr>
        <p:txBody>
          <a:bodyPr>
            <a:normAutofit/>
          </a:bodyPr>
          <a:lstStyle/>
          <a:p>
            <a:r>
              <a:rPr lang="en-US" sz="2400" b="1" dirty="0"/>
              <a:t>Fewer than half of people (and their caregivers) with Alzheimer’s have been told of their diagnosis by their health care provider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r>
              <a:rPr lang="en-US" sz="2400" b="1" dirty="0"/>
              <a:t>Conveying the diagnosis can be associated with distress but not definitively associated with increased suicide </a:t>
            </a:r>
            <a:r>
              <a:rPr lang="en-US" sz="2400" b="1" dirty="0" smtClean="0"/>
              <a:t>risk</a:t>
            </a:r>
            <a:endParaRPr lang="en-US" sz="2400" b="1" dirty="0"/>
          </a:p>
          <a:p>
            <a:r>
              <a:rPr lang="en-US" sz="2400" b="1" dirty="0"/>
              <a:t>Health care professionals have the professional, ethical, and sometimes legal obligation to disclose a diagnosis of dementia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114309" cy="724373"/>
          </a:xfrm>
        </p:spPr>
        <p:txBody>
          <a:bodyPr/>
          <a:lstStyle/>
          <a:p>
            <a:pPr algn="l"/>
            <a:r>
              <a:rPr lang="en-US" b="1" dirty="0"/>
              <a:t>DIAGNOSIS REPORTING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2040941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98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Major NCD 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 b="1" dirty="0" smtClean="0"/>
              <a:t>Evidence of substantial cognitive decline from a previous level performance in one or more cognitive domains</a:t>
            </a:r>
          </a:p>
          <a:p>
            <a:r>
              <a:rPr lang="en-US" altLang="en-US" sz="2000" b="1" dirty="0" smtClean="0"/>
              <a:t>Must be sufficient to interfere with daily function</a:t>
            </a:r>
          </a:p>
          <a:p>
            <a:r>
              <a:rPr lang="en-US" altLang="en-US" sz="2000" b="1" dirty="0" smtClean="0"/>
              <a:t>Must be independent from delirium</a:t>
            </a:r>
          </a:p>
          <a:p>
            <a:r>
              <a:rPr lang="en-US" altLang="en-US" sz="2000" b="1" dirty="0" smtClean="0"/>
              <a:t>Not attributable to another mental disorder </a:t>
            </a:r>
          </a:p>
          <a:p>
            <a:r>
              <a:rPr lang="en-US" altLang="en-US" sz="2000" b="1" dirty="0" smtClean="0"/>
              <a:t>Acquired not developmental</a:t>
            </a:r>
          </a:p>
          <a:p>
            <a:pPr marL="0" indent="0" algn="r">
              <a:buNone/>
            </a:pPr>
            <a:r>
              <a:rPr lang="en-US" altLang="en-US" sz="1400" b="1" dirty="0" smtClean="0"/>
              <a:t>DSM V</a:t>
            </a:r>
          </a:p>
        </p:txBody>
      </p:sp>
      <p:pic>
        <p:nvPicPr>
          <p:cNvPr id="4100" name="Content Placeholder 3" descr="utermohlen67.jpg"/>
          <p:cNvPicPr>
            <a:picLocks noGrp="1" noChangeAspect="1"/>
          </p:cNvPicPr>
          <p:nvPr>
            <p:ph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65" r="-51765"/>
          <a:stretch>
            <a:fillRect/>
          </a:stretch>
        </p:blipFill>
        <p:spPr>
          <a:xfrm>
            <a:off x="3505200" y="1600200"/>
            <a:ext cx="4038600" cy="2514600"/>
          </a:xfrm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962400" y="6019800"/>
            <a:ext cx="1284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William Utermohlen</a:t>
            </a:r>
            <a:endParaRPr lang="en-US" altLang="en-US" sz="1000">
              <a:latin typeface="GillSans" charset="0"/>
            </a:endParaRPr>
          </a:p>
        </p:txBody>
      </p:sp>
      <p:pic>
        <p:nvPicPr>
          <p:cNvPr id="4103" name="Content Placeholder 5" descr="utermohlen96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02" r="-61502"/>
          <a:stretch>
            <a:fillRect/>
          </a:stretch>
        </p:blipFill>
        <p:spPr bwMode="auto">
          <a:xfrm>
            <a:off x="5562600" y="1828800"/>
            <a:ext cx="35814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Content Placeholder 7" descr="utermohlen96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59" r="-61159"/>
          <a:stretch>
            <a:fillRect/>
          </a:stretch>
        </p:blipFill>
        <p:spPr bwMode="auto">
          <a:xfrm>
            <a:off x="3886200" y="3505200"/>
            <a:ext cx="38100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Content Placeholder 3" descr="utermohlen99.jpg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20" r="-53220"/>
          <a:stretch>
            <a:fillRect/>
          </a:stretch>
        </p:blipFill>
        <p:spPr>
          <a:xfrm>
            <a:off x="5638800" y="3962400"/>
            <a:ext cx="3748088" cy="2335213"/>
          </a:xfrm>
        </p:spPr>
      </p:pic>
    </p:spTree>
    <p:extLst>
      <p:ext uri="{BB962C8B-B14F-4D97-AF65-F5344CB8AC3E}">
        <p14:creationId xmlns:p14="http://schemas.microsoft.com/office/powerpoint/2010/main" val="3850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628351" cy="6096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smtClean="0">
                <a:latin typeface="+mj-lt"/>
                <a:ea typeface="GrHelvetica" charset="0"/>
                <a:cs typeface="GrHelvetica" charset="0"/>
              </a:rPr>
              <a:t>SUMMARY</a:t>
            </a:r>
            <a:endParaRPr lang="en-US" sz="2800" b="1" dirty="0" smtClean="0">
              <a:solidFill>
                <a:srgbClr val="00B0F0"/>
              </a:solidFill>
              <a:latin typeface="+mj-lt"/>
              <a:ea typeface="GrHelvetica" charset="0"/>
              <a:cs typeface="GrHelvetica" charset="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3400" y="1143000"/>
            <a:ext cx="8153400" cy="441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/>
              <a:t>Dementia screening is common sense </a:t>
            </a:r>
          </a:p>
          <a:p>
            <a:r>
              <a:rPr lang="en-US" sz="2800" b="1" dirty="0" smtClean="0"/>
              <a:t>Many benefits to screening, but also potential barriers and harms that need to be considered</a:t>
            </a:r>
          </a:p>
          <a:p>
            <a:r>
              <a:rPr lang="en-US" sz="2800" b="1" dirty="0" smtClean="0"/>
              <a:t>Screening </a:t>
            </a:r>
            <a:r>
              <a:rPr lang="en-US" sz="2800" b="1" dirty="0" smtClean="0">
                <a:sym typeface="Symbol"/>
              </a:rPr>
              <a:t> diagnosis </a:t>
            </a:r>
          </a:p>
          <a:p>
            <a:r>
              <a:rPr lang="en-US" sz="2800" b="1" dirty="0" smtClean="0"/>
              <a:t>CAM and Mini-Cog both are good screening tools that are easy to administer and have good psychometric properties</a:t>
            </a:r>
          </a:p>
          <a:p>
            <a:r>
              <a:rPr lang="en-US" sz="2800" b="1" smtClean="0"/>
              <a:t>Dementia = </a:t>
            </a:r>
            <a:r>
              <a:rPr lang="en-US" sz="2800" b="1" dirty="0" smtClean="0"/>
              <a:t>clinical diagnosis </a:t>
            </a:r>
          </a:p>
          <a:p>
            <a:pPr>
              <a:spcBef>
                <a:spcPct val="100000"/>
              </a:spcBef>
              <a:buFontTx/>
              <a:buChar char="•"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140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615825" cy="762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latin typeface="+mn-lt"/>
                <a:ea typeface="GrHelvetica" charset="0"/>
                <a:cs typeface="GrHelvetica" charset="0"/>
              </a:rPr>
              <a:t>Questions? </a:t>
            </a:r>
            <a:endParaRPr lang="en-US" sz="2800" dirty="0" smtClean="0">
              <a:solidFill>
                <a:srgbClr val="00B0F0"/>
              </a:solidFill>
              <a:latin typeface="GrHelvetica" charset="0"/>
              <a:ea typeface="GrHelvetica" charset="0"/>
              <a:cs typeface="GrHelvetica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91" y="1295400"/>
            <a:ext cx="6339417" cy="4754563"/>
          </a:xfrm>
        </p:spPr>
      </p:pic>
    </p:spTree>
    <p:extLst>
      <p:ext uri="{BB962C8B-B14F-4D97-AF65-F5344CB8AC3E}">
        <p14:creationId xmlns:p14="http://schemas.microsoft.com/office/powerpoint/2010/main" val="1078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Alzheimer’s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400" y="1600200"/>
            <a:ext cx="5181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Alzheimer’s disease (AD) is the most common type of dementia</a:t>
            </a:r>
          </a:p>
          <a:p>
            <a:pPr lvl="1">
              <a:defRPr/>
            </a:pPr>
            <a:r>
              <a:rPr lang="en-US" sz="2000" b="1" dirty="0"/>
              <a:t>6%‒8% of people </a:t>
            </a:r>
            <a:r>
              <a:rPr lang="en-US" sz="2000" b="1" dirty="0" smtClean="0"/>
              <a:t>&gt;65 </a:t>
            </a:r>
            <a:r>
              <a:rPr lang="en-US" sz="2000" b="1" dirty="0" err="1"/>
              <a:t>yr</a:t>
            </a:r>
            <a:r>
              <a:rPr lang="en-US" sz="2000" b="1" dirty="0"/>
              <a:t> have Alzheimer dementia (AD)</a:t>
            </a:r>
          </a:p>
          <a:p>
            <a:pPr lvl="1">
              <a:defRPr/>
            </a:pPr>
            <a:r>
              <a:rPr lang="en-US" sz="2000" b="1" dirty="0"/>
              <a:t>Prevalence doubles every 5 </a:t>
            </a:r>
            <a:r>
              <a:rPr lang="en-US" sz="2000" b="1" dirty="0" err="1"/>
              <a:t>yr</a:t>
            </a:r>
            <a:r>
              <a:rPr lang="en-US" sz="2000" b="1" dirty="0"/>
              <a:t> after age 60</a:t>
            </a:r>
          </a:p>
          <a:p>
            <a:pPr lvl="1">
              <a:defRPr/>
            </a:pPr>
            <a:r>
              <a:rPr lang="en-US" sz="2000" b="1" dirty="0"/>
              <a:t>Nearly 45% or more of those aged 85+ have AD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 smtClean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8940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2576513" y="5410200"/>
            <a:ext cx="8493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Auguste D. </a:t>
            </a:r>
            <a:endParaRPr lang="en-US" altLang="en-US" sz="1000">
              <a:latin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10820400" y="3200400"/>
            <a:ext cx="914400" cy="914400"/>
          </a:xfrm>
          <a:prstGeom prst="line">
            <a:avLst/>
          </a:prstGeom>
          <a:noFill/>
          <a:ln w="9525">
            <a:solidFill>
              <a:srgbClr val="B5DB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9" name="Rectangle 4"/>
          <p:cNvSpPr>
            <a:spLocks/>
          </p:cNvSpPr>
          <p:nvPr/>
        </p:nvSpPr>
        <p:spPr bwMode="auto">
          <a:xfrm>
            <a:off x="762000" y="5029200"/>
            <a:ext cx="2527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425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Plaques: </a:t>
            </a:r>
            <a:r>
              <a:rPr lang="en-US" altLang="en-US" sz="1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Extracellular accumulation of insoluble fragments of beta-amyloid (A</a:t>
            </a:r>
            <a:r>
              <a:rPr lang="en-US" altLang="en-US" sz="1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β</a:t>
            </a:r>
            <a:r>
              <a:rPr lang="en-US" altLang="en-US" sz="1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)</a:t>
            </a: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 rot="10800000" flipH="1">
            <a:off x="1905000" y="4699000"/>
            <a:ext cx="455613" cy="330200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1" name="Rectangle 7"/>
          <p:cNvSpPr>
            <a:spLocks/>
          </p:cNvSpPr>
          <p:nvPr/>
        </p:nvSpPr>
        <p:spPr bwMode="auto">
          <a:xfrm>
            <a:off x="5653088" y="2971800"/>
            <a:ext cx="26162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425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Tangles:</a:t>
            </a:r>
            <a:r>
              <a:rPr lang="en-US" altLang="en-US" sz="1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 Intracellular accumulation of hyperphosphorylated </a:t>
            </a:r>
            <a:br>
              <a:rPr lang="en-US" altLang="en-US" sz="1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</a:br>
            <a:r>
              <a:rPr lang="en-US" altLang="en-US" sz="1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tau strands</a:t>
            </a:r>
          </a:p>
        </p:txBody>
      </p:sp>
      <p:sp>
        <p:nvSpPr>
          <p:cNvPr id="9222" name="Line 8"/>
          <p:cNvSpPr>
            <a:spLocks noChangeShapeType="1"/>
          </p:cNvSpPr>
          <p:nvPr/>
        </p:nvSpPr>
        <p:spPr bwMode="auto">
          <a:xfrm flipH="1">
            <a:off x="6400800" y="4171950"/>
            <a:ext cx="555625" cy="749300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23" name="Rectangle 9"/>
          <p:cNvSpPr>
            <a:spLocks/>
          </p:cNvSpPr>
          <p:nvPr/>
        </p:nvSpPr>
        <p:spPr bwMode="auto">
          <a:xfrm>
            <a:off x="838200" y="1371600"/>
            <a:ext cx="458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475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Amyloid plaques and neurofibrillary tangles (NFTs) found in the </a:t>
            </a:r>
            <a:br>
              <a:rPr lang="en-US" altLang="en-US" sz="2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</a:br>
            <a:r>
              <a:rPr lang="en-US" altLang="en-US" sz="20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cerebral cortex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9400"/>
            <a:ext cx="9144000" cy="6400800"/>
          </a:xfrm>
          <a:prstGeom prst="rect">
            <a:avLst/>
          </a:prstGeom>
          <a:noFill/>
          <a:ln>
            <a:noFill/>
          </a:ln>
          <a:effectLst>
            <a:outerShdw blurRad="12700" dist="17961" dir="2700000" algn="ctr" rotWithShape="0">
              <a:schemeClr val="bg2">
                <a:alpha val="74997"/>
              </a:schemeClr>
            </a:outerShdw>
          </a:effectLst>
          <a:extLst/>
        </p:spPr>
      </p:pic>
      <p:sp>
        <p:nvSpPr>
          <p:cNvPr id="9225" name="Rectangle 10"/>
          <p:cNvSpPr>
            <a:spLocks/>
          </p:cNvSpPr>
          <p:nvPr/>
        </p:nvSpPr>
        <p:spPr bwMode="auto">
          <a:xfrm>
            <a:off x="1219200" y="6343650"/>
            <a:ext cx="7823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Image courtesy of the National Institute on Aging/National Institutes of Health</a:t>
            </a:r>
          </a:p>
        </p:txBody>
      </p:sp>
    </p:spTree>
    <p:extLst>
      <p:ext uri="{BB962C8B-B14F-4D97-AF65-F5344CB8AC3E}">
        <p14:creationId xmlns:p14="http://schemas.microsoft.com/office/powerpoint/2010/main" val="2388754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4475"/>
            <a:ext cx="8382000" cy="1203325"/>
          </a:xfrm>
        </p:spPr>
        <p:txBody>
          <a:bodyPr/>
          <a:lstStyle/>
          <a:p>
            <a:pPr eaLnBrk="1" hangingPunct="1"/>
            <a:r>
              <a:rPr lang="en-US" altLang="en-US" sz="4400" b="1" dirty="0" smtClean="0"/>
              <a:t>Changes in the brain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828800"/>
            <a:ext cx="3765550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5430838" y="5005388"/>
            <a:ext cx="31623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Arial" pitchFamily="34" charset="0"/>
                <a:sym typeface="Arial" pitchFamily="34" charset="0"/>
              </a:rPr>
              <a:t>Cortex shrivels ,especially near hippocampus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979988" y="2578100"/>
            <a:ext cx="2032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Arial" pitchFamily="34" charset="0"/>
                <a:sym typeface="Arial" pitchFamily="34" charset="0"/>
              </a:rPr>
              <a:t>ventricles enlarge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rot="10800000">
            <a:off x="4518025" y="4540250"/>
            <a:ext cx="739775" cy="763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3810000" y="2940050"/>
            <a:ext cx="1447800" cy="3952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8" name="Rectangle 9"/>
          <p:cNvSpPr>
            <a:spLocks/>
          </p:cNvSpPr>
          <p:nvPr/>
        </p:nvSpPr>
        <p:spPr bwMode="auto">
          <a:xfrm>
            <a:off x="192088" y="5918200"/>
            <a:ext cx="61849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itchFamily="34" charset="0"/>
                <a:sym typeface="Arial" pitchFamily="34" charset="0"/>
              </a:rPr>
              <a:t>Images courtesy of the National Institute on Aging/National Institutes of Health</a:t>
            </a:r>
          </a:p>
        </p:txBody>
      </p:sp>
    </p:spTree>
    <p:extLst>
      <p:ext uri="{BB962C8B-B14F-4D97-AF65-F5344CB8AC3E}">
        <p14:creationId xmlns:p14="http://schemas.microsoft.com/office/powerpoint/2010/main" val="10031236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Alzheimer’s Disease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b="1" dirty="0" smtClean="0">
                <a:latin typeface="+mn-lt"/>
                <a:cs typeface="GrHelvetica"/>
              </a:rPr>
              <a:t>Onset</a:t>
            </a:r>
            <a:r>
              <a:rPr lang="en-US" b="1" dirty="0">
                <a:latin typeface="+mn-lt"/>
                <a:cs typeface="GrHelvetica"/>
              </a:rPr>
              <a:t>:  </a:t>
            </a:r>
            <a:r>
              <a:rPr lang="en-US" b="1" dirty="0">
                <a:solidFill>
                  <a:srgbClr val="9E1B34"/>
                </a:solidFill>
                <a:latin typeface="+mn-lt"/>
              </a:rPr>
              <a:t>gradual</a:t>
            </a:r>
          </a:p>
          <a:p>
            <a:pPr>
              <a:spcBef>
                <a:spcPts val="2400"/>
              </a:spcBef>
              <a:buFontTx/>
              <a:buChar char="•"/>
            </a:pPr>
            <a:r>
              <a:rPr lang="en-US" b="1" dirty="0">
                <a:latin typeface="+mn-lt"/>
                <a:cs typeface="GrHelvetica"/>
              </a:rPr>
              <a:t>Cognitive symptoms:  </a:t>
            </a:r>
            <a:r>
              <a:rPr lang="en-US" b="1" dirty="0">
                <a:solidFill>
                  <a:srgbClr val="9E1B34"/>
                </a:solidFill>
                <a:latin typeface="+mn-lt"/>
              </a:rPr>
              <a:t>memory impairment core feature with difficulty learning new information, language, visuospatial</a:t>
            </a:r>
          </a:p>
          <a:p>
            <a:pPr>
              <a:spcBef>
                <a:spcPts val="2400"/>
              </a:spcBef>
              <a:buFontTx/>
              <a:buChar char="•"/>
            </a:pPr>
            <a:r>
              <a:rPr lang="en-US" b="1" dirty="0">
                <a:latin typeface="+mn-lt"/>
                <a:cs typeface="GrHelvetica"/>
              </a:rPr>
              <a:t>Motor symptoms:  </a:t>
            </a:r>
            <a:r>
              <a:rPr lang="en-US" b="1" dirty="0">
                <a:solidFill>
                  <a:srgbClr val="9E1B34"/>
                </a:solidFill>
                <a:latin typeface="+mn-lt"/>
              </a:rPr>
              <a:t>rare early, apraxia later</a:t>
            </a:r>
          </a:p>
          <a:p>
            <a:pPr>
              <a:spcBef>
                <a:spcPts val="2400"/>
              </a:spcBef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+mn-lt"/>
                <a:cs typeface="GrHelvetica"/>
              </a:rPr>
              <a:t>Progression: 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gradual, over 8</a:t>
            </a:r>
            <a:r>
              <a:rPr lang="en-US" b="1" dirty="0">
                <a:solidFill>
                  <a:schemeClr val="accent1"/>
                </a:solidFill>
                <a:latin typeface="+mn-lt"/>
                <a:cs typeface="Arial" charset="0"/>
              </a:rPr>
              <a:t>–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10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yr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on average</a:t>
            </a:r>
          </a:p>
          <a:p>
            <a:pPr>
              <a:spcBef>
                <a:spcPts val="2400"/>
              </a:spcBef>
              <a:buFontTx/>
              <a:buChar char="•"/>
            </a:pPr>
            <a:r>
              <a:rPr lang="en-US" b="1" dirty="0">
                <a:latin typeface="+mn-lt"/>
                <a:cs typeface="GrHelvetica"/>
              </a:rPr>
              <a:t>Lab tests:  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normal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38400"/>
            <a:ext cx="239395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5783263" y="5668963"/>
            <a:ext cx="9096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A. Alzheimer</a:t>
            </a:r>
            <a:endParaRPr lang="en-US" altLang="en-US" sz="1000">
              <a:latin typeface="GillSan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609600"/>
            <a:ext cx="1722731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3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MC_PPT-Template_Blue-Horiz_7-14">
  <a:themeElements>
    <a:clrScheme name="MMC Brand Colors">
      <a:dk1>
        <a:srgbClr val="000000"/>
      </a:dk1>
      <a:lt1>
        <a:srgbClr val="FFFFFF"/>
      </a:lt1>
      <a:dk2>
        <a:srgbClr val="695D54"/>
      </a:dk2>
      <a:lt2>
        <a:srgbClr val="FFFFFF"/>
      </a:lt2>
      <a:accent1>
        <a:srgbClr val="9E1B34"/>
      </a:accent1>
      <a:accent2>
        <a:srgbClr val="5B97B1"/>
      </a:accent2>
      <a:accent3>
        <a:srgbClr val="E5DB96"/>
      </a:accent3>
      <a:accent4>
        <a:srgbClr val="9CC5C9"/>
      </a:accent4>
      <a:accent5>
        <a:srgbClr val="BDB6B0"/>
      </a:accent5>
      <a:accent6>
        <a:srgbClr val="E7E2B7"/>
      </a:accent6>
      <a:hlink>
        <a:srgbClr val="004151"/>
      </a:hlink>
      <a:folHlink>
        <a:srgbClr val="9E1B34"/>
      </a:folHlink>
    </a:clrScheme>
    <a:fontScheme name="MMC Brand Font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800" cap="none" baseline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4258-18-MMC-PPT-Template-v2.potx" id="{60A25A3D-7DE5-4750-97CA-E728353D85BC}" vid="{AE24D998-4771-4068-A23F-08655B3DC8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0AC006628FA24CA27E7B01BDE6A0D0" ma:contentTypeVersion="0" ma:contentTypeDescription="Create a new document." ma:contentTypeScope="" ma:versionID="fdc1e5d5174b0dd65a776932e6f06242">
  <xsd:schema xmlns:xsd="http://www.w3.org/2001/XMLSchema" xmlns:xs="http://www.w3.org/2001/XMLSchema" xmlns:p="http://schemas.microsoft.com/office/2006/metadata/properties" xmlns:ns2="95f4bff9-3ae6-4c63-9805-661800761518" targetNamespace="http://schemas.microsoft.com/office/2006/metadata/properties" ma:root="true" ma:fieldsID="a20fd015adbd6131cd429781003c9568" ns2:_="">
    <xsd:import namespace="95f4bff9-3ae6-4c63-9805-66180076151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f4bff9-3ae6-4c63-9805-6618007615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5f4bff9-3ae6-4c63-9805-661800761518">MMCID-1661-153</_dlc_DocId>
    <_dlc_DocIdUrl xmlns="95f4bff9-3ae6-4c63-9805-661800761518">
      <Url>https://my.mainehealth.org/mmc/Departments/Create/_layouts/DocIdRedir.aspx?ID=MMCID-1661-153</Url>
      <Description>MMCID-1661-153</Description>
    </_dlc_DocIdUrl>
  </documentManagement>
</p:properties>
</file>

<file path=customXml/itemProps1.xml><?xml version="1.0" encoding="utf-8"?>
<ds:datastoreItem xmlns:ds="http://schemas.openxmlformats.org/officeDocument/2006/customXml" ds:itemID="{82A98664-B5BC-4E40-9034-2812C13ED13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83CBE9B-B81D-47C4-B518-FB6B650CDC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708E52-B2FA-4302-A755-2C92CAED3B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f4bff9-3ae6-4c63-9805-6618007615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220FECB-F9C4-45D4-901A-33C082E3BE95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95f4bff9-3ae6-4c63-9805-66180076151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Delirium Education 9.10.15.ppt</Template>
  <TotalTime>1427</TotalTime>
  <Words>1669</Words>
  <Application>Microsoft Office PowerPoint</Application>
  <PresentationFormat>On-screen Show (4:3)</PresentationFormat>
  <Paragraphs>305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ＭＳ Ｐゴシック</vt:lpstr>
      <vt:lpstr>Arial</vt:lpstr>
      <vt:lpstr>Calibri</vt:lpstr>
      <vt:lpstr>Garamond</vt:lpstr>
      <vt:lpstr>GillSans</vt:lpstr>
      <vt:lpstr>GrHelvetica</vt:lpstr>
      <vt:lpstr>Symbol</vt:lpstr>
      <vt:lpstr>Times New Roman</vt:lpstr>
      <vt:lpstr>Custom Design</vt:lpstr>
      <vt:lpstr>MMC_PPT-Template_Blue-Horiz_7-14</vt:lpstr>
      <vt:lpstr> </vt:lpstr>
      <vt:lpstr>Objectives</vt:lpstr>
      <vt:lpstr>Dementia Neurocognitive Disorder </vt:lpstr>
      <vt:lpstr>Neurocognitive Disorders</vt:lpstr>
      <vt:lpstr>Major NCD </vt:lpstr>
      <vt:lpstr>Alzheimer’s Disease</vt:lpstr>
      <vt:lpstr>PowerPoint Presentation</vt:lpstr>
      <vt:lpstr>Changes in the brain</vt:lpstr>
      <vt:lpstr>Alzheimer’s Disease</vt:lpstr>
      <vt:lpstr>Other common types of dementia</vt:lpstr>
      <vt:lpstr>Mild NCD </vt:lpstr>
      <vt:lpstr>There is no evidence   screening for cognitive impairment has any effect on patient, caregiver, or clinician decision making or important patient, caregiver, or societal outcomes. </vt:lpstr>
      <vt:lpstr>PowerPoint Presentation</vt:lpstr>
      <vt:lpstr>Benefits of Detection</vt:lpstr>
      <vt:lpstr>Benefits of Detection</vt:lpstr>
      <vt:lpstr>Benefits of Early Detection</vt:lpstr>
      <vt:lpstr>PowerPoint Presentation</vt:lpstr>
      <vt:lpstr>Barriers to Screening</vt:lpstr>
      <vt:lpstr>Barriers to Testing</vt:lpstr>
      <vt:lpstr>When to screen? </vt:lpstr>
      <vt:lpstr>Medicare Annual Wellness Visit (AWV)</vt:lpstr>
      <vt:lpstr>Individual Risk Factors </vt:lpstr>
      <vt:lpstr>Risk Factors for Dementia</vt:lpstr>
      <vt:lpstr>Detection Tests</vt:lpstr>
      <vt:lpstr>Delirium vs. Dementia</vt:lpstr>
      <vt:lpstr>Time Course is Important</vt:lpstr>
      <vt:lpstr>Confusion Assessment Method (CAM)</vt:lpstr>
      <vt:lpstr>ANYONE Can Identify Delirium</vt:lpstr>
      <vt:lpstr>Section One </vt:lpstr>
      <vt:lpstr>Testing Attention</vt:lpstr>
      <vt:lpstr>Section Two  </vt:lpstr>
      <vt:lpstr>Disorganized Thinking</vt:lpstr>
      <vt:lpstr>Mini-Cog</vt:lpstr>
      <vt:lpstr>Mini-Cog</vt:lpstr>
      <vt:lpstr>Mini-Cog</vt:lpstr>
      <vt:lpstr>Registration</vt:lpstr>
      <vt:lpstr>Clock Draw</vt:lpstr>
      <vt:lpstr>Three Word Recall</vt:lpstr>
      <vt:lpstr>Scoring </vt:lpstr>
      <vt:lpstr>Scoring</vt:lpstr>
      <vt:lpstr>EXERCISE</vt:lpstr>
      <vt:lpstr>Thoughts? </vt:lpstr>
      <vt:lpstr>CAVEAT</vt:lpstr>
      <vt:lpstr>Diagnosis</vt:lpstr>
      <vt:lpstr>History </vt:lpstr>
      <vt:lpstr>Potentially Reversible Causes of Cognitive Decline</vt:lpstr>
      <vt:lpstr>Physical Exam</vt:lpstr>
      <vt:lpstr>Diagnostic Testing </vt:lpstr>
      <vt:lpstr>DIAGNOSIS REPORTING </vt:lpstr>
      <vt:lpstr>SUMMARY</vt:lpstr>
      <vt:lpstr>Questions? </vt:lpstr>
    </vt:vector>
  </TitlesOfParts>
  <Company>MaineHealth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Role in Delirium Detection and Treatment: An Interdisciplinary Approach</dc:title>
  <dc:creator>Sarah Hallen</dc:creator>
  <cp:lastModifiedBy>David Wihry</cp:lastModifiedBy>
  <cp:revision>78</cp:revision>
  <cp:lastPrinted>2014-03-18T13:37:05Z</cp:lastPrinted>
  <dcterms:created xsi:type="dcterms:W3CDTF">2015-09-14T17:15:44Z</dcterms:created>
  <dcterms:modified xsi:type="dcterms:W3CDTF">2019-10-24T14:04:53Z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0x0101001B0AC006628FA24CA27E7B01BDE6A0D0</vt:lpwstr>
  </property>
  <property fmtid="{D5CDD505-2E9C-101B-9397-08002B2CF9AE}" pid="3" name="_dlc_DocIdItemGuid">
    <vt:lpwstr>2336835e-3868-48ba-be9b-6a563aed6e60</vt:lpwstr>
  </property>
</Properties>
</file>