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7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83"/>
    <p:restoredTop sz="94670"/>
  </p:normalViewPr>
  <p:slideViewPr>
    <p:cSldViewPr snapToGrid="0" snapToObjects="1">
      <p:cViewPr>
        <p:scale>
          <a:sx n="70" d="100"/>
          <a:sy n="70" d="100"/>
        </p:scale>
        <p:origin x="84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1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"/>
          <p:cNvSpPr>
            <a:spLocks noGrp="1"/>
          </p:cNvSpPr>
          <p:nvPr>
            <p:ph type="pic" sz="half" idx="13"/>
          </p:nvPr>
        </p:nvSpPr>
        <p:spPr>
          <a:xfrm>
            <a:off x="6261100" y="4902200"/>
            <a:ext cx="6406171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Image"/>
          <p:cNvSpPr>
            <a:spLocks noGrp="1"/>
          </p:cNvSpPr>
          <p:nvPr>
            <p:ph type="pic" sz="half" idx="14"/>
          </p:nvPr>
        </p:nvSpPr>
        <p:spPr>
          <a:xfrm>
            <a:off x="5284562" y="546100"/>
            <a:ext cx="7121970" cy="4368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Image"/>
          <p:cNvSpPr>
            <a:spLocks noGrp="1"/>
          </p:cNvSpPr>
          <p:nvPr>
            <p:ph type="pic" idx="15"/>
          </p:nvPr>
        </p:nvSpPr>
        <p:spPr>
          <a:xfrm>
            <a:off x="622300" y="457200"/>
            <a:ext cx="5892801" cy="8839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044700" y="6642100"/>
            <a:ext cx="89027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06" name="“Type a quote here”"/>
          <p:cNvSpPr txBox="1">
            <a:spLocks noGrp="1"/>
          </p:cNvSpPr>
          <p:nvPr>
            <p:ph type="body" sz="quarter" idx="14"/>
          </p:nvPr>
        </p:nvSpPr>
        <p:spPr>
          <a:xfrm>
            <a:off x="2044700" y="4203700"/>
            <a:ext cx="8902700" cy="812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“Type a quote here” 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Image"/>
          <p:cNvSpPr>
            <a:spLocks noGrp="1"/>
          </p:cNvSpPr>
          <p:nvPr>
            <p:ph type="pic" idx="13"/>
          </p:nvPr>
        </p:nvSpPr>
        <p:spPr>
          <a:xfrm>
            <a:off x="-3576127" y="-359578"/>
            <a:ext cx="16624301" cy="101977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Image"/>
          <p:cNvSpPr>
            <a:spLocks noGrp="1"/>
          </p:cNvSpPr>
          <p:nvPr>
            <p:ph type="pic" sz="half" idx="13"/>
          </p:nvPr>
        </p:nvSpPr>
        <p:spPr>
          <a:xfrm>
            <a:off x="8270240" y="2424853"/>
            <a:ext cx="4260427" cy="639064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650239" y="1334346"/>
            <a:ext cx="11711095" cy="1476588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39" y="3190239"/>
            <a:ext cx="7206828" cy="4856482"/>
          </a:xfrm>
          <a:prstGeom prst="rect">
            <a:avLst/>
          </a:prstGeom>
        </p:spPr>
        <p:txBody>
          <a:bodyPr lIns="27093" tIns="27093" rIns="27093" bIns="27093"/>
          <a:lstStyle>
            <a:lvl1pPr marL="389659" indent="-389659" defTabSz="587022">
              <a:lnSpc>
                <a:spcPct val="120000"/>
              </a:lnSpc>
              <a:spcBef>
                <a:spcPts val="2400"/>
              </a:spcBef>
              <a:buBlip>
                <a:blip r:embed="rId3"/>
              </a:buBlip>
              <a:defRPr sz="3000"/>
            </a:lvl1pPr>
            <a:lvl2pPr marL="961159" indent="-389659" defTabSz="587022">
              <a:lnSpc>
                <a:spcPct val="120000"/>
              </a:lnSpc>
              <a:spcBef>
                <a:spcPts val="2400"/>
              </a:spcBef>
              <a:buBlip>
                <a:blip r:embed="rId3"/>
              </a:buBlip>
              <a:defRPr sz="3000"/>
            </a:lvl2pPr>
            <a:lvl3pPr marL="1532659" indent="-389659" defTabSz="587022">
              <a:lnSpc>
                <a:spcPct val="120000"/>
              </a:lnSpc>
              <a:spcBef>
                <a:spcPts val="2400"/>
              </a:spcBef>
              <a:buBlip>
                <a:blip r:embed="rId3"/>
              </a:buBlip>
              <a:defRPr sz="3000"/>
            </a:lvl3pPr>
            <a:lvl4pPr marL="2104159" indent="-389659" defTabSz="587022">
              <a:lnSpc>
                <a:spcPct val="120000"/>
              </a:lnSpc>
              <a:spcBef>
                <a:spcPts val="2400"/>
              </a:spcBef>
              <a:buBlip>
                <a:blip r:embed="rId3"/>
              </a:buBlip>
              <a:defRPr sz="3000"/>
            </a:lvl4pPr>
            <a:lvl5pPr marL="2675659" indent="-389659" defTabSz="587022">
              <a:lnSpc>
                <a:spcPct val="120000"/>
              </a:lnSpc>
              <a:spcBef>
                <a:spcPts val="2400"/>
              </a:spcBef>
              <a:buBlip>
                <a:blip r:embed="rId3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3970" y="8232986"/>
            <a:ext cx="270087" cy="308188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</p:spPr>
        <p:txBody>
          <a:bodyPr anchor="t"/>
          <a:lstStyle>
            <a:lvl1pPr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4457700" y="292100"/>
            <a:ext cx="4114800" cy="6172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Image"/>
          <p:cNvSpPr>
            <a:spLocks noGrp="1"/>
          </p:cNvSpPr>
          <p:nvPr>
            <p:ph type="pic" idx="14"/>
          </p:nvPr>
        </p:nvSpPr>
        <p:spPr>
          <a:xfrm>
            <a:off x="4927600" y="-330200"/>
            <a:ext cx="10115867" cy="6756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Image"/>
          <p:cNvSpPr>
            <a:spLocks noGrp="1"/>
          </p:cNvSpPr>
          <p:nvPr>
            <p:ph type="pic" sz="quarter" idx="15"/>
          </p:nvPr>
        </p:nvSpPr>
        <p:spPr>
          <a:xfrm>
            <a:off x="355600" y="304800"/>
            <a:ext cx="4114800" cy="614762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"/>
          <p:cNvSpPr>
            <a:spLocks noGrp="1"/>
          </p:cNvSpPr>
          <p:nvPr>
            <p:ph type="pic" idx="13"/>
          </p:nvPr>
        </p:nvSpPr>
        <p:spPr>
          <a:xfrm>
            <a:off x="304800" y="228600"/>
            <a:ext cx="12814300" cy="626773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mage"/>
          <p:cNvSpPr>
            <a:spLocks noGrp="1"/>
          </p:cNvSpPr>
          <p:nvPr>
            <p:ph type="pic" idx="13"/>
          </p:nvPr>
        </p:nvSpPr>
        <p:spPr>
          <a:xfrm>
            <a:off x="6489700" y="469900"/>
            <a:ext cx="5892801" cy="8839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Image"/>
          <p:cNvSpPr>
            <a:spLocks noGrp="1"/>
          </p:cNvSpPr>
          <p:nvPr>
            <p:ph type="pic" sz="half" idx="13"/>
          </p:nvPr>
        </p:nvSpPr>
        <p:spPr>
          <a:xfrm>
            <a:off x="6718300" y="1612900"/>
            <a:ext cx="5676900" cy="851535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 txBox="1"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8"/>
              </a:buBlip>
            </a:lvl1pPr>
            <a:lvl2pPr>
              <a:buBlip>
                <a:blip r:embed="rId18"/>
              </a:buBlip>
            </a:lvl2pPr>
            <a:lvl3pPr>
              <a:buBlip>
                <a:blip r:embed="rId18"/>
              </a:buBlip>
            </a:lvl3pPr>
            <a:lvl4pPr>
              <a:buBlip>
                <a:blip r:embed="rId18"/>
              </a:buBlip>
            </a:lvl4pPr>
            <a:lvl5pPr>
              <a:buBlip>
                <a:blip r:embed="rId18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3599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4300" b="0" i="0" u="none" strike="noStrike" cap="none" spc="0" baseline="0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4300" b="0" i="0" u="none" strike="noStrike" cap="none" spc="0" baseline="0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4300" b="0" i="0" u="none" strike="noStrike" cap="none" spc="0" baseline="0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4300" b="0" i="0" u="none" strike="noStrike" cap="none" spc="0" baseline="0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4300" b="0" i="0" u="none" strike="noStrike" cap="none" spc="0" baseline="0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4300" b="0" i="0" u="none" strike="noStrike" cap="none" spc="0" baseline="0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4300" b="0" i="0" u="none" strike="noStrike" cap="none" spc="0" baseline="0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4300" b="0" i="0" u="none" strike="noStrike" cap="none" spc="0" baseline="0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4300" b="0" i="0" u="none" strike="noStrike" cap="none" spc="0" baseline="0"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hwaysrehabservices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ta.org/Practice/Productive-Aging/Driving/Practitioners/Screen/FTDS.aspx" TargetMode="External"/><Relationship Id="rId2" Type="http://schemas.openxmlformats.org/officeDocument/2006/relationships/hyperlink" Target="https://www.youtube.com/watch?v=vpM6SKVc_k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m-saferdriving.org/firstPage.php" TargetMode="External"/><Relationship Id="rId5" Type="http://schemas.openxmlformats.org/officeDocument/2006/relationships/hyperlink" Target="http://www.drivefocus.com/" TargetMode="External"/><Relationship Id="rId4" Type="http://schemas.openxmlformats.org/officeDocument/2006/relationships/hyperlink" Target="http://www.roadwiseonline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riving with Dementia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90727">
              <a:defRPr sz="5880">
                <a:solidFill>
                  <a:schemeClr val="accent1">
                    <a:hueOff val="40199"/>
                    <a:satOff val="4101"/>
                    <a:lumOff val="-2064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8147"/>
              <a:t>Driving with Dementia</a:t>
            </a:r>
            <a:r>
              <a:t> </a:t>
            </a:r>
          </a:p>
          <a:p>
            <a:pPr defTabSz="490727">
              <a:defRPr sz="5880">
                <a:solidFill>
                  <a:schemeClr val="accent1">
                    <a:hueOff val="40199"/>
                    <a:satOff val="4101"/>
                    <a:lumOff val="-2064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Goals, Interventions &amp; Assessment  </a:t>
            </a:r>
          </a:p>
        </p:txBody>
      </p:sp>
      <p:sp>
        <p:nvSpPr>
          <p:cNvPr id="149" name="Presented by Heather Shields, OTR/L, CDRS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368045">
              <a:defRPr sz="2646">
                <a:solidFill>
                  <a:schemeClr val="accent1">
                    <a:hueOff val="40199"/>
                    <a:satOff val="4101"/>
                    <a:lumOff val="-2064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Presented by Heather Shields, OTR/L, CDRS</a:t>
            </a:r>
          </a:p>
          <a:p>
            <a:pPr defTabSz="368045">
              <a:defRPr sz="2646">
                <a:solidFill>
                  <a:schemeClr val="accent1">
                    <a:hueOff val="40199"/>
                    <a:satOff val="4101"/>
                    <a:lumOff val="-2064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Owner of Pathways Driving Rehab Services</a:t>
            </a:r>
          </a:p>
          <a:p>
            <a:pPr defTabSz="368045">
              <a:defRPr sz="2646">
                <a:solidFill>
                  <a:schemeClr val="accent1">
                    <a:hueOff val="40199"/>
                    <a:satOff val="4101"/>
                    <a:lumOff val="-2064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2"/>
              </a:rPr>
              <a:t>www.pathwaysrehabservices.com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"/>
          <p:cNvSpPr txBox="1"/>
          <p:nvPr/>
        </p:nvSpPr>
        <p:spPr>
          <a:xfrm>
            <a:off x="157669" y="84644"/>
            <a:ext cx="12594932" cy="9584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/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9" y="84644"/>
            <a:ext cx="12493332" cy="937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creen Shot 2019-10-24 at 11.47.05 AM.png" descr="Screen Shot 2019-10-24 at 11.47.0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164" y="377517"/>
            <a:ext cx="6968472" cy="8998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Mild Cognitive Impair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Mild Cognitive Impairment</a:t>
            </a:r>
          </a:p>
        </p:txBody>
      </p:sp>
      <p:sp>
        <p:nvSpPr>
          <p:cNvPr id="183" name="Maine is no longer performing road tests for this diagnosi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Maine is no longer performing road tests for this diagnosis. 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person must be formally diagnosed with Dementia in order to prompt a road test.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Where do you begi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ts val="14200"/>
              </a:lnSpc>
              <a:defRPr sz="58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Where do you begin?</a:t>
            </a:r>
            <a:r>
              <a:rPr sz="1200"/>
              <a:t> </a:t>
            </a:r>
          </a:p>
        </p:txBody>
      </p:sp>
      <p:sp>
        <p:nvSpPr>
          <p:cNvPr id="186" name="•Make driving a routine part of your evaluation and discharge summary…"/>
          <p:cNvSpPr txBox="1"/>
          <p:nvPr/>
        </p:nvSpPr>
        <p:spPr>
          <a:xfrm>
            <a:off x="395195" y="2184400"/>
            <a:ext cx="11961905" cy="6448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457200" indent="-457200" algn="l" defTabSz="457200">
              <a:lnSpc>
                <a:spcPts val="5000"/>
              </a:lnSpc>
              <a:buFont typeface="Arial" panose="020B0604020202020204" pitchFamily="34" charset="0"/>
              <a:buChar char="•"/>
              <a:defRPr sz="26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Make driving a routine part of your evaluation and discharge summary</a:t>
            </a:r>
            <a:endParaRPr sz="1200" dirty="0"/>
          </a:p>
          <a:p>
            <a:pPr marL="457200" indent="-457200" algn="l" defTabSz="457200">
              <a:lnSpc>
                <a:spcPts val="5000"/>
              </a:lnSpc>
              <a:buFont typeface="Arial" panose="020B0604020202020204" pitchFamily="34" charset="0"/>
              <a:buChar char="•"/>
              <a:defRPr sz="26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Get the feel for the client’s judgment regarding their medical condition related</a:t>
            </a:r>
            <a:r>
              <a:rPr lang="en-US" dirty="0"/>
              <a:t> </a:t>
            </a:r>
            <a:r>
              <a:rPr dirty="0"/>
              <a:t>to driving </a:t>
            </a:r>
            <a:endParaRPr lang="en-US" sz="1200" dirty="0"/>
          </a:p>
          <a:p>
            <a:pPr marL="457200" indent="-457200" algn="l" defTabSz="457200">
              <a:lnSpc>
                <a:spcPts val="5000"/>
              </a:lnSpc>
              <a:buFont typeface="Arial" panose="020B0604020202020204" pitchFamily="34" charset="0"/>
              <a:buChar char="•"/>
              <a:defRPr sz="26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Be sensitive and honest when talking about driving</a:t>
            </a:r>
            <a:endParaRPr sz="1200" dirty="0"/>
          </a:p>
          <a:p>
            <a:pPr marL="457200" indent="-457200" algn="l" defTabSz="457200">
              <a:lnSpc>
                <a:spcPts val="5000"/>
              </a:lnSpc>
              <a:buFont typeface="Arial" panose="020B0604020202020204" pitchFamily="34" charset="0"/>
              <a:buChar char="•"/>
              <a:defRPr sz="26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Openly share concerns you have and relate those concerns directly to driving.  This gets people’s attention. </a:t>
            </a:r>
            <a:endParaRPr sz="1200" dirty="0"/>
          </a:p>
          <a:p>
            <a:pPr marL="457200" indent="-457200" algn="l" defTabSz="457200">
              <a:lnSpc>
                <a:spcPts val="5000"/>
              </a:lnSpc>
              <a:buFont typeface="Arial" panose="020B0604020202020204" pitchFamily="34" charset="0"/>
              <a:buChar char="•"/>
              <a:defRPr sz="26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Honest communication also builds trust </a:t>
            </a:r>
            <a:endParaRPr lang="en-US" sz="1200" dirty="0"/>
          </a:p>
          <a:p>
            <a:pPr marL="457200" indent="-457200" algn="l" defTabSz="457200">
              <a:lnSpc>
                <a:spcPts val="5000"/>
              </a:lnSpc>
              <a:buFont typeface="Arial" panose="020B0604020202020204" pitchFamily="34" charset="0"/>
              <a:buChar char="•"/>
              <a:defRPr sz="26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Give the client specific tasks they can do to improve the skills that are preventing them from driving.  They will work on it when it is related to driving.  </a:t>
            </a:r>
            <a:endParaRPr sz="1200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nterview with patient &amp; family Identify critical chang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49833">
              <a:defRPr sz="616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Interview with patient &amp; family Identify critical changes </a:t>
            </a:r>
          </a:p>
        </p:txBody>
      </p:sp>
      <p:sp>
        <p:nvSpPr>
          <p:cNvPr id="189" name="Have there been changes in daily routines in the past 6 months?…"/>
          <p:cNvSpPr txBox="1">
            <a:spLocks noGrp="1"/>
          </p:cNvSpPr>
          <p:nvPr>
            <p:ph type="body" idx="4294967295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3700"/>
              </a:spcBef>
              <a:buSzPct val="145000"/>
              <a:buChar char="•"/>
              <a:defRPr sz="288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Have there been changes in daily routines in the past 6 months? </a:t>
            </a:r>
          </a:p>
          <a:p>
            <a:pPr marL="400050" indent="-400050" defTabSz="525779">
              <a:spcBef>
                <a:spcPts val="3700"/>
              </a:spcBef>
              <a:buSzPct val="145000"/>
              <a:buChar char="•"/>
              <a:defRPr sz="288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Medication management</a:t>
            </a:r>
          </a:p>
          <a:p>
            <a:pPr marL="400050" indent="-400050" defTabSz="525779">
              <a:spcBef>
                <a:spcPts val="3700"/>
              </a:spcBef>
              <a:buSzPct val="145000"/>
              <a:buChar char="•"/>
              <a:defRPr sz="288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Financial management</a:t>
            </a:r>
          </a:p>
          <a:p>
            <a:pPr marL="400050" indent="-400050" defTabSz="525779">
              <a:spcBef>
                <a:spcPts val="3700"/>
              </a:spcBef>
              <a:buSzPct val="145000"/>
              <a:buChar char="•"/>
              <a:defRPr sz="288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Organizational skills</a:t>
            </a:r>
          </a:p>
          <a:p>
            <a:pPr marL="400050" indent="-400050" defTabSz="525779">
              <a:spcBef>
                <a:spcPts val="3700"/>
              </a:spcBef>
              <a:buSzPct val="145000"/>
              <a:buChar char="•"/>
              <a:defRPr sz="288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Interests</a:t>
            </a:r>
          </a:p>
          <a:p>
            <a:pPr marL="400050" indent="-400050" defTabSz="525779">
              <a:spcBef>
                <a:spcPts val="3700"/>
              </a:spcBef>
              <a:buSzPct val="145000"/>
              <a:buChar char="•"/>
              <a:defRPr sz="288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Activity levels</a:t>
            </a:r>
          </a:p>
          <a:p>
            <a:pPr marL="400050" indent="-400050" defTabSz="525779">
              <a:spcBef>
                <a:spcPts val="3700"/>
              </a:spcBef>
              <a:buSzPct val="145000"/>
              <a:buChar char="•"/>
              <a:defRPr sz="288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History of falls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hanges in driving patter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686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Changes in driving patterns</a:t>
            </a:r>
          </a:p>
        </p:txBody>
      </p:sp>
      <p:sp>
        <p:nvSpPr>
          <p:cNvPr id="192" name="Positive self limiting driving patterns:…"/>
          <p:cNvSpPr txBox="1"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Positive self limiting driving patterns:</a:t>
            </a:r>
            <a:r>
              <a:t> 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 longer drives at night or in busy traffic, asks someone to drive them to Portland 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They are now taking routes offering more protection with lights or avoiding left hand turns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We are always making observ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ts val="12700"/>
              </a:lnSpc>
              <a:defRPr sz="5333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 are always making observations </a:t>
            </a:r>
          </a:p>
        </p:txBody>
      </p:sp>
      <p:sp>
        <p:nvSpPr>
          <p:cNvPr id="195" name="•Your assessment begins the minute you meet the client and their family.…"/>
          <p:cNvSpPr txBox="1"/>
          <p:nvPr/>
        </p:nvSpPr>
        <p:spPr>
          <a:xfrm>
            <a:off x="429338" y="2252752"/>
            <a:ext cx="12146124" cy="6847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4800"/>
              </a:lnSpc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•Your assessment begins the minute you meet the client and their family.  </a:t>
            </a:r>
            <a:endParaRPr sz="1200" dirty="0"/>
          </a:p>
          <a:p>
            <a:pPr algn="l" defTabSz="457200">
              <a:lnSpc>
                <a:spcPts val="4800"/>
              </a:lnSpc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•The client really focuses on wanting to drive, but demonstrates decreased insight.</a:t>
            </a:r>
            <a:endParaRPr sz="1200" dirty="0"/>
          </a:p>
          <a:p>
            <a:pPr algn="l" defTabSz="457200">
              <a:lnSpc>
                <a:spcPts val="4800"/>
              </a:lnSpc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•Is the partner answering all the questions?</a:t>
            </a:r>
            <a:endParaRPr sz="1200" dirty="0"/>
          </a:p>
          <a:p>
            <a:pPr algn="l" defTabSz="457200">
              <a:lnSpc>
                <a:spcPts val="4800"/>
              </a:lnSpc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•Is the client using good judgment? </a:t>
            </a:r>
            <a:endParaRPr sz="1200" dirty="0"/>
          </a:p>
          <a:p>
            <a:pPr algn="l" defTabSz="457200">
              <a:lnSpc>
                <a:spcPts val="4800"/>
              </a:lnSpc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•Be observant and it will help you put together a picture right away. </a:t>
            </a:r>
            <a:endParaRPr sz="1200" dirty="0"/>
          </a:p>
          <a:p>
            <a:pPr algn="l" defTabSz="457200">
              <a:lnSpc>
                <a:spcPts val="4800"/>
              </a:lnSpc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•Listen to your instinct.  It will never lead you astray. </a:t>
            </a:r>
            <a:endParaRPr sz="1200" dirty="0"/>
          </a:p>
          <a:p>
            <a:pPr algn="l" defTabSz="457200">
              <a:lnSpc>
                <a:spcPts val="4800"/>
              </a:lnSpc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•When you have concerns, you need to further assess and treat the concerns.   </a:t>
            </a:r>
            <a:endParaRPr sz="1200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re-driving skills necessary to consi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57200">
              <a:lnSpc>
                <a:spcPts val="12700"/>
              </a:lnSpc>
              <a:defRPr sz="5333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Pre-driving skills necessary to consider</a:t>
            </a:r>
            <a:r>
              <a:rPr sz="1200"/>
              <a:t> </a:t>
            </a:r>
          </a:p>
        </p:txBody>
      </p:sp>
      <p:sp>
        <p:nvSpPr>
          <p:cNvPr id="198" name="•Physical and motor control…"/>
          <p:cNvSpPr txBox="1"/>
          <p:nvPr/>
        </p:nvSpPr>
        <p:spPr>
          <a:xfrm>
            <a:off x="384411" y="2761394"/>
            <a:ext cx="12235978" cy="5158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 defTabSz="457200">
              <a:lnSpc>
                <a:spcPts val="5000"/>
              </a:lnSpc>
              <a:buFont typeface="Arial" panose="020B0604020202020204" pitchFamily="34" charset="0"/>
              <a:buChar char="•"/>
              <a:defRPr sz="42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Physical and motor control</a:t>
            </a:r>
            <a:endParaRPr sz="1200" dirty="0"/>
          </a:p>
          <a:p>
            <a:pPr marL="571500" indent="-571500" algn="l" defTabSz="457200">
              <a:lnSpc>
                <a:spcPts val="7000"/>
              </a:lnSpc>
              <a:buFont typeface="Arial" panose="020B0604020202020204" pitchFamily="34" charset="0"/>
              <a:buChar char="•"/>
              <a:defRPr sz="42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Sensation</a:t>
            </a:r>
            <a:endParaRPr lang="en-US" dirty="0"/>
          </a:p>
          <a:p>
            <a:pPr marL="571500" indent="-571500" algn="l" defTabSz="457200">
              <a:lnSpc>
                <a:spcPts val="7000"/>
              </a:lnSpc>
              <a:buFont typeface="Arial" panose="020B0604020202020204" pitchFamily="34" charset="0"/>
              <a:buChar char="•"/>
              <a:defRPr sz="42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Vision and perception</a:t>
            </a:r>
          </a:p>
          <a:p>
            <a:pPr marL="571500" indent="-571500" algn="l" defTabSz="457200">
              <a:lnSpc>
                <a:spcPts val="7000"/>
              </a:lnSpc>
              <a:buFont typeface="Arial" panose="020B0604020202020204" pitchFamily="34" charset="0"/>
              <a:buChar char="•"/>
              <a:defRPr sz="42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Cognitive skills</a:t>
            </a:r>
            <a:endParaRPr lang="en-US" dirty="0"/>
          </a:p>
          <a:p>
            <a:pPr marL="571500" indent="-571500" algn="l" defTabSz="457200">
              <a:lnSpc>
                <a:spcPts val="7000"/>
              </a:lnSpc>
              <a:buFont typeface="Arial" panose="020B0604020202020204" pitchFamily="34" charset="0"/>
              <a:buChar char="•"/>
              <a:defRPr sz="42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Communication skills receptive or expressive aphasia, interpreting unspoken language. </a:t>
            </a:r>
            <a:endParaRPr sz="1200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hysical and motor contr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ts val="14200"/>
              </a:lnSpc>
              <a:defRPr sz="5866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Physical and motor control </a:t>
            </a:r>
          </a:p>
        </p:txBody>
      </p:sp>
      <p:sp>
        <p:nvSpPr>
          <p:cNvPr id="201" name="•ROM…"/>
          <p:cNvSpPr txBox="1"/>
          <p:nvPr/>
        </p:nvSpPr>
        <p:spPr>
          <a:xfrm>
            <a:off x="552536" y="2276187"/>
            <a:ext cx="11709400" cy="631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ts val="7000"/>
              </a:lnSpc>
              <a:defRPr sz="42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•ROM</a:t>
            </a:r>
            <a:endParaRPr sz="1200" dirty="0"/>
          </a:p>
          <a:p>
            <a:pPr algn="l" defTabSz="457200">
              <a:lnSpc>
                <a:spcPts val="7000"/>
              </a:lnSpc>
              <a:defRPr sz="42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•Strength</a:t>
            </a:r>
            <a:endParaRPr sz="1200" dirty="0"/>
          </a:p>
          <a:p>
            <a:pPr algn="l" defTabSz="457200">
              <a:lnSpc>
                <a:spcPts val="7000"/>
              </a:lnSpc>
              <a:defRPr sz="42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•Timing and coordination of movement</a:t>
            </a:r>
            <a:endParaRPr sz="1200" dirty="0"/>
          </a:p>
          <a:p>
            <a:pPr algn="l" defTabSz="457200">
              <a:lnSpc>
                <a:spcPts val="7000"/>
              </a:lnSpc>
              <a:defRPr sz="42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•Speed and fluidity of movement</a:t>
            </a:r>
            <a:endParaRPr sz="1200" dirty="0"/>
          </a:p>
          <a:p>
            <a:pPr algn="l" defTabSz="457200">
              <a:lnSpc>
                <a:spcPts val="7000"/>
              </a:lnSpc>
              <a:defRPr sz="42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•Reaction to their surroundings, particularly busy environments</a:t>
            </a:r>
            <a:endParaRPr sz="1200" dirty="0"/>
          </a:p>
          <a:p>
            <a:pPr algn="l" defTabSz="457200">
              <a:lnSpc>
                <a:spcPts val="7000"/>
              </a:lnSpc>
              <a:defRPr sz="42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•Smooth motor control and </a:t>
            </a:r>
            <a:r>
              <a:rPr sz="1200" dirty="0"/>
              <a:t> </a:t>
            </a:r>
            <a:r>
              <a:rPr dirty="0"/>
              <a:t>Motor planning</a:t>
            </a:r>
            <a:r>
              <a:rPr sz="1200" dirty="0"/>
              <a:t>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ognitive and executive functio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57200">
              <a:lnSpc>
                <a:spcPts val="12700"/>
              </a:lnSpc>
              <a:defRPr sz="5333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Cognitive and executive functioning</a:t>
            </a:r>
            <a:r>
              <a:rPr sz="1200" dirty="0"/>
              <a:t> </a:t>
            </a:r>
          </a:p>
        </p:txBody>
      </p:sp>
      <p:sp>
        <p:nvSpPr>
          <p:cNvPr id="204" name="•General orientation…"/>
          <p:cNvSpPr txBox="1"/>
          <p:nvPr/>
        </p:nvSpPr>
        <p:spPr>
          <a:xfrm>
            <a:off x="670385" y="5144317"/>
            <a:ext cx="102657" cy="625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4700"/>
              </a:lnSpc>
              <a:defRPr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/>
          </a:p>
        </p:txBody>
      </p:sp>
      <p:sp>
        <p:nvSpPr>
          <p:cNvPr id="205" name="•Can they multi task?…"/>
          <p:cNvSpPr txBox="1"/>
          <p:nvPr/>
        </p:nvSpPr>
        <p:spPr>
          <a:xfrm>
            <a:off x="1826526" y="3854225"/>
            <a:ext cx="10479890" cy="4241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ts val="4700"/>
              </a:lnSpc>
              <a:defRPr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•Can they multi task?</a:t>
            </a:r>
            <a:endParaRPr sz="1200" dirty="0"/>
          </a:p>
          <a:p>
            <a:pPr algn="l" defTabSz="457200">
              <a:lnSpc>
                <a:spcPts val="4700"/>
              </a:lnSpc>
              <a:defRPr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dirty="0"/>
          </a:p>
          <a:p>
            <a:pPr algn="l" defTabSz="457200">
              <a:lnSpc>
                <a:spcPts val="4700"/>
              </a:lnSpc>
              <a:defRPr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•Do they need a quiet environment to focus? </a:t>
            </a:r>
            <a:endParaRPr sz="1200" dirty="0"/>
          </a:p>
          <a:p>
            <a:pPr algn="l" defTabSz="457200">
              <a:lnSpc>
                <a:spcPts val="4700"/>
              </a:lnSpc>
              <a:defRPr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dirty="0"/>
          </a:p>
          <a:p>
            <a:pPr algn="l" defTabSz="457200">
              <a:lnSpc>
                <a:spcPts val="4700"/>
              </a:lnSpc>
              <a:defRPr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•Can they perform high level cognitive tasks with background noise? </a:t>
            </a:r>
            <a:endParaRPr sz="1200" dirty="0"/>
          </a:p>
          <a:p>
            <a:pPr algn="l" defTabSz="457200">
              <a:lnSpc>
                <a:spcPts val="4700"/>
              </a:lnSpc>
              <a:defRPr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dirty="0"/>
          </a:p>
          <a:p>
            <a:pPr algn="l" defTabSz="457200">
              <a:lnSpc>
                <a:spcPts val="4700"/>
              </a:lnSpc>
              <a:defRPr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•Do they manage their medications independently, if not why? </a:t>
            </a:r>
            <a:endParaRPr sz="12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0270.jpg" descr="IMG_0270.jp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878097" y="2857949"/>
            <a:ext cx="4638314" cy="5350374"/>
          </a:xfrm>
          <a:prstGeom prst="rect">
            <a:avLst/>
          </a:prstGeom>
        </p:spPr>
      </p:pic>
      <p:sp>
        <p:nvSpPr>
          <p:cNvPr id="152" name="My background"/>
          <p:cNvSpPr txBox="1">
            <a:spLocks noGrp="1"/>
          </p:cNvSpPr>
          <p:nvPr>
            <p:ph type="title"/>
          </p:nvPr>
        </p:nvSpPr>
        <p:spPr>
          <a:xfrm>
            <a:off x="646853" y="673946"/>
            <a:ext cx="11711094" cy="147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40199"/>
                    <a:satOff val="4101"/>
                    <a:lumOff val="-2064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My background</a:t>
            </a:r>
          </a:p>
        </p:txBody>
      </p:sp>
      <p:sp>
        <p:nvSpPr>
          <p:cNvPr id="153" name="I am an occupational therapist with over 20 years experience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17047" indent="-217047" defTabSz="256844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sz="1738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 am an occupational therapist with over 20 years experience.  </a:t>
            </a:r>
          </a:p>
          <a:p>
            <a:pPr marL="217047" indent="-217047" defTabSz="256844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sz="1738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217047" indent="-217047" defTabSz="256844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sz="1738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 am a driving instructor and certified driving rehab specialist through ADED  </a:t>
            </a:r>
          </a:p>
          <a:p>
            <a:pPr marL="217047" indent="-217047" defTabSz="256844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sz="1738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217047" indent="-217047" defTabSz="256844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sz="1738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 am the owner and creator of </a:t>
            </a:r>
            <a:r>
              <a:rPr b="1"/>
              <a:t>Pathways Driving Rehabilitation  Services, LLC</a:t>
            </a:r>
          </a:p>
          <a:p>
            <a:pPr marL="217047" indent="-217047" defTabSz="256844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sz="1738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b="1"/>
          </a:p>
          <a:p>
            <a:pPr marL="217047" indent="-217047" defTabSz="256844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sz="1738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 perform driving evaluations and trainings</a:t>
            </a:r>
          </a:p>
          <a:p>
            <a:pPr marL="217047" indent="-217047" defTabSz="256844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sz="1738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217047" indent="-217047" defTabSz="256844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sz="1738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 offer a unique service, </a:t>
            </a:r>
            <a:r>
              <a:rPr b="1"/>
              <a:t>driving rehabilitation</a:t>
            </a:r>
            <a:r>
              <a:t>, which helps people learn to drive with adaptive equipment, stay driving as long as possible, or determine when it is time to retire from driving.  </a:t>
            </a:r>
          </a:p>
          <a:p>
            <a:pPr marL="217047" indent="-217047" defTabSz="256844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sz="1738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217047" indent="-217047" defTabSz="256844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sz="1738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217047" indent="-217047" defTabSz="256844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sz="1738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 provide the only door-to-door mobile driving rehab service in Maine.</a:t>
            </a:r>
          </a:p>
          <a:p>
            <a:pPr marL="217047" indent="-217047" defTabSz="256844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sz="1738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217047" indent="-217047" defTabSz="256844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sz="1738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 have seen hundreds of people over the past 6 years!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514B06-8491-2C43-911E-9DFE4896B811}"/>
              </a:ext>
            </a:extLst>
          </p:cNvPr>
          <p:cNvSpPr txBox="1"/>
          <p:nvPr/>
        </p:nvSpPr>
        <p:spPr>
          <a:xfrm>
            <a:off x="1749342" y="949874"/>
            <a:ext cx="9739846" cy="81817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3500" dirty="0"/>
              <a:t>•General orientation</a:t>
            </a:r>
          </a:p>
          <a:p>
            <a:pPr algn="l"/>
            <a:r>
              <a:rPr lang="en-US" sz="3500" dirty="0"/>
              <a:t>•Memory short term and long term</a:t>
            </a:r>
          </a:p>
          <a:p>
            <a:pPr algn="l"/>
            <a:r>
              <a:rPr lang="en-US" sz="3500" dirty="0"/>
              <a:t>•Initiation</a:t>
            </a:r>
          </a:p>
          <a:p>
            <a:pPr algn="l"/>
            <a:r>
              <a:rPr lang="en-US" sz="3500" dirty="0"/>
              <a:t>•Attention: selective attention, divided attention</a:t>
            </a:r>
          </a:p>
          <a:p>
            <a:pPr algn="l"/>
            <a:r>
              <a:rPr lang="en-US" sz="3500" dirty="0"/>
              <a:t>•Problem solving</a:t>
            </a:r>
          </a:p>
          <a:p>
            <a:pPr algn="l"/>
            <a:r>
              <a:rPr lang="en-US" sz="3500" dirty="0"/>
              <a:t>•Planning, sequencing, anticipation</a:t>
            </a:r>
          </a:p>
          <a:p>
            <a:pPr algn="l"/>
            <a:r>
              <a:rPr lang="en-US" sz="3500" dirty="0"/>
              <a:t>•Processing speed, reaction time </a:t>
            </a:r>
          </a:p>
          <a:p>
            <a:pPr algn="l"/>
            <a:r>
              <a:rPr lang="en-US" sz="3500" dirty="0"/>
              <a:t>•Decision making</a:t>
            </a:r>
          </a:p>
          <a:p>
            <a:pPr algn="l"/>
            <a:r>
              <a:rPr lang="en-US" sz="3500" dirty="0"/>
              <a:t>•Flexibility in thinking</a:t>
            </a:r>
          </a:p>
          <a:p>
            <a:pPr algn="l"/>
            <a:r>
              <a:rPr lang="en-US" sz="3500" dirty="0"/>
              <a:t>•Impulsivity</a:t>
            </a:r>
          </a:p>
          <a:p>
            <a:pPr algn="l"/>
            <a:r>
              <a:rPr lang="en-US" sz="3500" dirty="0"/>
              <a:t>•Interpretation and reaction to stimuli</a:t>
            </a:r>
          </a:p>
          <a:p>
            <a:pPr algn="l"/>
            <a:r>
              <a:rPr lang="en-US" sz="3500" dirty="0"/>
              <a:t>•Judgment</a:t>
            </a:r>
          </a:p>
          <a:p>
            <a:pPr algn="l"/>
            <a:r>
              <a:rPr lang="en-US" sz="3500" dirty="0"/>
              <a:t>•Self awareness</a:t>
            </a:r>
          </a:p>
          <a:p>
            <a:pPr algn="l"/>
            <a:r>
              <a:rPr lang="en-US" sz="3500" dirty="0"/>
              <a:t>•Insight</a:t>
            </a:r>
          </a:p>
          <a:p>
            <a:pPr algn="l"/>
            <a:r>
              <a:rPr lang="en-US" sz="3500" dirty="0"/>
              <a:t>•Ability to predict</a:t>
            </a:r>
          </a:p>
        </p:txBody>
      </p:sp>
    </p:spTree>
    <p:extLst>
      <p:ext uri="{BB962C8B-B14F-4D97-AF65-F5344CB8AC3E}">
        <p14:creationId xmlns:p14="http://schemas.microsoft.com/office/powerpoint/2010/main" val="353698129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Vision and Perception"/>
          <p:cNvSpPr txBox="1">
            <a:spLocks noGrp="1"/>
          </p:cNvSpPr>
          <p:nvPr>
            <p:ph type="title" idx="4294967295"/>
          </p:nvPr>
        </p:nvSpPr>
        <p:spPr>
          <a:xfrm>
            <a:off x="961293" y="-269631"/>
            <a:ext cx="6986953" cy="20320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lnSpc>
                <a:spcPts val="14200"/>
              </a:lnSpc>
              <a:defRPr sz="5866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/>
              <a:t>Vision and Perception </a:t>
            </a:r>
          </a:p>
        </p:txBody>
      </p:sp>
      <p:sp>
        <p:nvSpPr>
          <p:cNvPr id="208" name="•Acuity…"/>
          <p:cNvSpPr txBox="1"/>
          <p:nvPr/>
        </p:nvSpPr>
        <p:spPr>
          <a:xfrm>
            <a:off x="609600" y="1220257"/>
            <a:ext cx="4712677" cy="765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 defTabSz="457200">
              <a:lnSpc>
                <a:spcPts val="8600"/>
              </a:lnSpc>
              <a:buFont typeface="Arial" panose="020B0604020202020204" pitchFamily="34" charset="0"/>
              <a:buChar char="•"/>
              <a:defRPr sz="3733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/>
              <a:t>Acuity</a:t>
            </a:r>
            <a:endParaRPr lang="en-US" sz="3000" dirty="0"/>
          </a:p>
          <a:p>
            <a:pPr marL="457200" indent="-457200" algn="l" defTabSz="457200">
              <a:lnSpc>
                <a:spcPts val="8600"/>
              </a:lnSpc>
              <a:buFont typeface="Arial" panose="020B0604020202020204" pitchFamily="34" charset="0"/>
              <a:buChar char="•"/>
              <a:defRPr sz="3733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/>
              <a:t>Hemianopsia</a:t>
            </a:r>
          </a:p>
          <a:p>
            <a:pPr marL="457200" indent="-457200" algn="l" defTabSz="457200">
              <a:lnSpc>
                <a:spcPts val="8600"/>
              </a:lnSpc>
              <a:buFont typeface="Arial" panose="020B0604020202020204" pitchFamily="34" charset="0"/>
              <a:buChar char="•"/>
              <a:defRPr sz="3733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/>
              <a:t>Field cut</a:t>
            </a:r>
          </a:p>
          <a:p>
            <a:pPr marL="457200" indent="-457200" algn="l" defTabSz="457200">
              <a:lnSpc>
                <a:spcPts val="8600"/>
              </a:lnSpc>
              <a:buFont typeface="Arial" panose="020B0604020202020204" pitchFamily="34" charset="0"/>
              <a:buChar char="•"/>
              <a:defRPr sz="3733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/>
              <a:t>Visual midline shift</a:t>
            </a:r>
          </a:p>
          <a:p>
            <a:pPr marL="457200" indent="-457200" algn="l" defTabSz="457200">
              <a:lnSpc>
                <a:spcPts val="8600"/>
              </a:lnSpc>
              <a:buFont typeface="Arial" panose="020B0604020202020204" pitchFamily="34" charset="0"/>
              <a:buChar char="•"/>
              <a:defRPr sz="3733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/>
              <a:t>Visual field</a:t>
            </a:r>
          </a:p>
          <a:p>
            <a:pPr marL="457200" indent="-457200" algn="l" defTabSz="457200">
              <a:lnSpc>
                <a:spcPts val="8600"/>
              </a:lnSpc>
              <a:buFont typeface="Arial" panose="020B0604020202020204" pitchFamily="34" charset="0"/>
              <a:buChar char="•"/>
              <a:defRPr sz="3733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/>
              <a:t>Peripheral vision</a:t>
            </a:r>
          </a:p>
          <a:p>
            <a:pPr marL="457200" indent="-457200" algn="l" defTabSz="457200">
              <a:lnSpc>
                <a:spcPts val="8600"/>
              </a:lnSpc>
              <a:buFont typeface="Arial" panose="020B0604020202020204" pitchFamily="34" charset="0"/>
              <a:buChar char="•"/>
              <a:defRPr sz="3733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/>
              <a:t>Contrast sensitivity</a:t>
            </a:r>
          </a:p>
        </p:txBody>
      </p:sp>
      <p:sp>
        <p:nvSpPr>
          <p:cNvPr id="209" name="•Visual neglect…"/>
          <p:cNvSpPr txBox="1"/>
          <p:nvPr/>
        </p:nvSpPr>
        <p:spPr>
          <a:xfrm>
            <a:off x="5697664" y="2153137"/>
            <a:ext cx="5188921" cy="5447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8600"/>
              </a:lnSpc>
              <a:defRPr sz="3733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/>
              <a:t>•Visual neglect</a:t>
            </a:r>
          </a:p>
          <a:p>
            <a:pPr algn="l" defTabSz="457200">
              <a:lnSpc>
                <a:spcPts val="8600"/>
              </a:lnSpc>
              <a:defRPr sz="3733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/>
              <a:t>•Progressive visual conditions</a:t>
            </a:r>
          </a:p>
          <a:p>
            <a:pPr algn="l" defTabSz="457200">
              <a:lnSpc>
                <a:spcPts val="8600"/>
              </a:lnSpc>
              <a:defRPr sz="3733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/>
              <a:t>•Pathfinding</a:t>
            </a:r>
          </a:p>
          <a:p>
            <a:pPr algn="l" defTabSz="457200">
              <a:lnSpc>
                <a:spcPts val="8600"/>
              </a:lnSpc>
              <a:defRPr sz="3733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/>
              <a:t>•Visual scanning</a:t>
            </a:r>
          </a:p>
          <a:p>
            <a:pPr algn="l" defTabSz="457200">
              <a:lnSpc>
                <a:spcPts val="8600"/>
              </a:lnSpc>
              <a:defRPr sz="3733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/>
              <a:t>•Visual processing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eneral Sequence I follow"/>
          <p:cNvSpPr txBox="1">
            <a:spLocks noGrp="1"/>
          </p:cNvSpPr>
          <p:nvPr>
            <p:ph type="title" idx="4294967295"/>
          </p:nvPr>
        </p:nvSpPr>
        <p:spPr>
          <a:xfrm>
            <a:off x="980606" y="0"/>
            <a:ext cx="11709400" cy="2032000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  <a:alpha val="95000"/>
                  </a:schemeClr>
                </a:solidFill>
              </a:rPr>
              <a:t>General Sequence I follow </a:t>
            </a:r>
          </a:p>
        </p:txBody>
      </p:sp>
      <p:sp>
        <p:nvSpPr>
          <p:cNvPr id="212" name="Perform screens: MOCA, MMS, Short Blessed test, etc.…"/>
          <p:cNvSpPr txBox="1"/>
          <p:nvPr/>
        </p:nvSpPr>
        <p:spPr>
          <a:xfrm>
            <a:off x="314794" y="1442645"/>
            <a:ext cx="11709400" cy="7877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4158" indent="-574158" algn="l" defTabSz="457200">
              <a:lnSpc>
                <a:spcPts val="8900"/>
              </a:lnSpc>
              <a:buSzPct val="100000"/>
              <a:buAutoNum type="arabicPeriod"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/>
              <a:t>Perform screens: MOCA, MMS, Short Blessed test, etc.</a:t>
            </a:r>
          </a:p>
          <a:p>
            <a:pPr marL="574158" indent="-574158" algn="l" defTabSz="457200">
              <a:lnSpc>
                <a:spcPts val="8900"/>
              </a:lnSpc>
              <a:buSzPct val="100000"/>
              <a:buAutoNum type="arabicPeriod"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/>
              <a:t>Compare screening results to functional outcomes</a:t>
            </a:r>
          </a:p>
          <a:p>
            <a:pPr marL="574158" indent="-574158" algn="l" defTabSz="457200">
              <a:lnSpc>
                <a:spcPts val="8900"/>
              </a:lnSpc>
              <a:buSzPct val="100000"/>
              <a:buAutoNum type="arabicPeriod"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/>
              <a:t>When </a:t>
            </a:r>
            <a:r>
              <a:rPr sz="2000" dirty="0">
                <a:solidFill>
                  <a:srgbClr val="000000"/>
                </a:solidFill>
                <a:latin typeface="Helvetica"/>
              </a:rPr>
              <a:t>there</a:t>
            </a:r>
            <a:r>
              <a:rPr sz="2000" dirty="0"/>
              <a:t> are impairments on paper and functionally, then perform treatment sessions to help overcome those impairments. </a:t>
            </a:r>
          </a:p>
          <a:p>
            <a:pPr marL="574158" indent="-574158" algn="l" defTabSz="457200">
              <a:lnSpc>
                <a:spcPts val="8900"/>
              </a:lnSpc>
              <a:buSzPct val="100000"/>
              <a:buAutoNum type="arabicPeriod"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/>
              <a:t>Educate the client and family about their impairments, the cause for them and how to overcome the impairments.  </a:t>
            </a:r>
            <a:endParaRPr lang="en-US" sz="2000" dirty="0"/>
          </a:p>
          <a:p>
            <a:pPr marL="574158" indent="-574158" algn="l" defTabSz="457200">
              <a:lnSpc>
                <a:spcPts val="8900"/>
              </a:lnSpc>
              <a:buSzPct val="100000"/>
              <a:buAutoNum type="arabicPeriod"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/>
              <a:t>Link the impairments to driving.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creening tools guide our treat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57200">
              <a:lnSpc>
                <a:spcPts val="12700"/>
              </a:lnSpc>
              <a:defRPr sz="5333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Screening tools guide our treatments</a:t>
            </a:r>
            <a:r>
              <a:rPr sz="1200"/>
              <a:t> </a:t>
            </a:r>
          </a:p>
        </p:txBody>
      </p:sp>
      <p:sp>
        <p:nvSpPr>
          <p:cNvPr id="215" name="•Remember that the paper tests are only screening tools.…"/>
          <p:cNvSpPr txBox="1"/>
          <p:nvPr/>
        </p:nvSpPr>
        <p:spPr>
          <a:xfrm>
            <a:off x="760758" y="2184400"/>
            <a:ext cx="11697942" cy="6345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10000"/>
              </a:lnSpc>
              <a:defRPr sz="42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•Remember that the paper tests are only screening tools. </a:t>
            </a:r>
          </a:p>
          <a:p>
            <a:pPr algn="l" defTabSz="457200">
              <a:lnSpc>
                <a:spcPts val="10000"/>
              </a:lnSpc>
              <a:defRPr sz="42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•Use the screening tools to identify problem areas, then use functional situations to confirm those impairments. </a:t>
            </a:r>
            <a:endParaRPr sz="1200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ommon tests used by OT’s across the country"/>
          <p:cNvSpPr txBox="1">
            <a:spLocks noGrp="1"/>
          </p:cNvSpPr>
          <p:nvPr>
            <p:ph type="title" idx="4294967295"/>
          </p:nvPr>
        </p:nvSpPr>
        <p:spPr>
          <a:xfrm>
            <a:off x="257906" y="-820616"/>
            <a:ext cx="13528432" cy="302846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lnSpc>
                <a:spcPts val="10400"/>
              </a:lnSpc>
              <a:defRPr sz="4266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Common tests used by OT’s across the country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F9BEC-A220-F143-9C14-541B2A102F0F}"/>
              </a:ext>
            </a:extLst>
          </p:cNvPr>
          <p:cNvSpPr txBox="1"/>
          <p:nvPr/>
        </p:nvSpPr>
        <p:spPr>
          <a:xfrm>
            <a:off x="457200" y="1565285"/>
            <a:ext cx="12346533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•Draw a Clock</a:t>
            </a: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•Short Blessed</a:t>
            </a: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•MOCA</a:t>
            </a: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•CLQT maze and design generation</a:t>
            </a: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•Trails A and B(a big correlation with on-the-road performance)</a:t>
            </a: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•Recognition and interpretation of signs</a:t>
            </a: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•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Dynavision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itchFamily="2" charset="0"/>
            </a:endParaRP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•Stereo-Optec </a:t>
            </a: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•Visual attention and neglect tests</a:t>
            </a: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•MVPT </a:t>
            </a: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•Developmental Test of Visual Perception, 2nd Edition (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DVPT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-2)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" pitchFamily="2" charset="0"/>
              <a:sym typeface="Palatino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ommon online tools"/>
          <p:cNvSpPr txBox="1"/>
          <p:nvPr/>
        </p:nvSpPr>
        <p:spPr>
          <a:xfrm>
            <a:off x="2738813" y="373565"/>
            <a:ext cx="8144186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14200"/>
              </a:lnSpc>
              <a:defRPr sz="5866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Common online tools  </a:t>
            </a:r>
          </a:p>
        </p:txBody>
      </p:sp>
      <p:sp>
        <p:nvSpPr>
          <p:cNvPr id="221" name="•Driver Performance Test https://www.youtube.com/watch?v=vpM6SKVc_kA…"/>
          <p:cNvSpPr txBox="1"/>
          <p:nvPr/>
        </p:nvSpPr>
        <p:spPr>
          <a:xfrm>
            <a:off x="305829" y="5491945"/>
            <a:ext cx="12073740" cy="750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ts val="6300"/>
              </a:lnSpc>
              <a:defRPr sz="2666" u="sng">
                <a:solidFill>
                  <a:srgbClr val="0000EE"/>
                </a:solidFill>
                <a:uFill>
                  <a:solidFill>
                    <a:srgbClr val="0000EE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sz="1200" u="none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8A619D-EED3-8043-ACF8-5E17B74B96C3}"/>
              </a:ext>
            </a:extLst>
          </p:cNvPr>
          <p:cNvSpPr txBox="1"/>
          <p:nvPr/>
        </p:nvSpPr>
        <p:spPr>
          <a:xfrm>
            <a:off x="461420" y="2676782"/>
            <a:ext cx="11918149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•</a:t>
            </a:r>
            <a:r>
              <a:rPr lang="en-US" sz="2400" b="1" dirty="0">
                <a:latin typeface="Helvetica" pitchFamily="2" charset="0"/>
              </a:rPr>
              <a:t>Driver Performance Test </a:t>
            </a:r>
            <a:r>
              <a:rPr lang="en-US" sz="2400" u="sng" dirty="0">
                <a:latin typeface="Helvetica" pitchFamily="2" charset="0"/>
                <a:hlinkClick r:id="rId2"/>
              </a:rPr>
              <a:t>https://www.youtube.com/watch?v=vpM6SKVc_kA</a:t>
            </a:r>
            <a:endParaRPr lang="en-US" sz="2400" dirty="0">
              <a:latin typeface="Helvetica" pitchFamily="2" charset="0"/>
            </a:endParaRP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•</a:t>
            </a:r>
            <a:r>
              <a:rPr lang="en-US" sz="2400" b="1" dirty="0">
                <a:latin typeface="Helvetica" pitchFamily="2" charset="0"/>
              </a:rPr>
              <a:t>The Fitness to Drive Screening, </a:t>
            </a:r>
            <a:r>
              <a:rPr lang="en-US" sz="2400" dirty="0">
                <a:latin typeface="Helvetica" pitchFamily="2" charset="0"/>
              </a:rPr>
              <a:t>a web-based tool ready for use by caregivers and/or family members of older drivers and Occupational Therapy practitioners to detect older drivers at risk. </a:t>
            </a:r>
            <a:r>
              <a:rPr lang="en-US" sz="2400" u="sng" dirty="0">
                <a:latin typeface="Helvetica" pitchFamily="2" charset="0"/>
                <a:hlinkClick r:id="rId3"/>
              </a:rPr>
              <a:t>http://www.aota.org/Practice/Productive-Aging/Driving/Practitioners/Screen/FTDS.aspx</a:t>
            </a:r>
            <a:endParaRPr lang="en-US" sz="2400" dirty="0">
              <a:latin typeface="Helvetica" pitchFamily="2" charset="0"/>
            </a:endParaRP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•</a:t>
            </a:r>
            <a:r>
              <a:rPr lang="en-US" sz="2400" b="1" dirty="0">
                <a:latin typeface="Helvetica" pitchFamily="2" charset="0"/>
              </a:rPr>
              <a:t>AAA </a:t>
            </a:r>
            <a:r>
              <a:rPr lang="en-US" sz="2400" b="1" dirty="0" err="1">
                <a:latin typeface="Helvetica" pitchFamily="2" charset="0"/>
              </a:rPr>
              <a:t>Roadwise</a:t>
            </a:r>
            <a:r>
              <a:rPr lang="en-US" sz="2400" b="1" dirty="0">
                <a:latin typeface="Helvetica" pitchFamily="2" charset="0"/>
              </a:rPr>
              <a:t> Review: </a:t>
            </a:r>
            <a:r>
              <a:rPr lang="en-US" sz="2400" dirty="0">
                <a:latin typeface="Helvetica" pitchFamily="2" charset="0"/>
              </a:rPr>
              <a:t>A tool to help seniors drive safely longer </a:t>
            </a:r>
            <a:r>
              <a:rPr lang="en-US" sz="2400" u="sng" dirty="0">
                <a:latin typeface="Helvetica" pitchFamily="2" charset="0"/>
                <a:hlinkClick r:id="rId4"/>
              </a:rPr>
              <a:t>http://www.roadwiseonline.org/#GSMMSplash</a:t>
            </a:r>
            <a:endParaRPr lang="en-US" sz="2400" dirty="0">
              <a:latin typeface="Helvetica" pitchFamily="2" charset="0"/>
            </a:endParaRP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•</a:t>
            </a:r>
            <a:r>
              <a:rPr lang="en-US" sz="2400" b="1" dirty="0">
                <a:latin typeface="Helvetica" pitchFamily="2" charset="0"/>
              </a:rPr>
              <a:t>Drive Focus </a:t>
            </a:r>
            <a:r>
              <a:rPr lang="en-US" sz="2400" b="1" u="sng" dirty="0">
                <a:latin typeface="Helvetica" pitchFamily="2" charset="0"/>
                <a:hlinkClick r:id="rId5"/>
              </a:rPr>
              <a:t>www.drivefocus.com</a:t>
            </a:r>
            <a:endParaRPr lang="en-US" sz="2400" dirty="0">
              <a:latin typeface="Helvetica" pitchFamily="2" charset="0"/>
            </a:endParaRP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•</a:t>
            </a:r>
            <a:r>
              <a:rPr lang="en-US" sz="2400" b="1" dirty="0">
                <a:latin typeface="Helvetica" pitchFamily="2" charset="0"/>
              </a:rPr>
              <a:t>Adolescent Skills Check list</a:t>
            </a:r>
            <a:r>
              <a:rPr lang="en-US" sz="2400" dirty="0">
                <a:latin typeface="Helvetica" pitchFamily="2" charset="0"/>
              </a:rPr>
              <a:t> the link to the PDF is in </a:t>
            </a:r>
            <a:r>
              <a:rPr lang="en-US" sz="2400" dirty="0" err="1">
                <a:latin typeface="Helvetica" pitchFamily="2" charset="0"/>
              </a:rPr>
              <a:t>Everlesson</a:t>
            </a:r>
            <a:endParaRPr lang="en-US" sz="2400" dirty="0">
              <a:latin typeface="Helvetica" pitchFamily="2" charset="0"/>
            </a:endParaRP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•</a:t>
            </a:r>
            <a:r>
              <a:rPr lang="en-US" sz="2400" b="1" dirty="0">
                <a:latin typeface="Helvetica" pitchFamily="2" charset="0"/>
              </a:rPr>
              <a:t>The Enhanced Driving Decisions Workbook </a:t>
            </a:r>
            <a:r>
              <a:rPr lang="en-US" sz="2400" u="sng" dirty="0">
                <a:latin typeface="Helvetica" pitchFamily="2" charset="0"/>
                <a:hlinkClick r:id="rId6"/>
              </a:rPr>
              <a:t>http://www.um-saferdriving.org/firstPage.php</a:t>
            </a:r>
            <a:endParaRPr lang="en-US" sz="2400" dirty="0">
              <a:latin typeface="Helvetica" pitchFamily="2" charset="0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" pitchFamily="2" charset="0"/>
              <a:sym typeface="Palatino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E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creen Shot 2019-10-14 at 9.52.46 AM.png" descr="Screen Shot 2019-10-14 at 9.52.4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055" y="-1"/>
            <a:ext cx="8134690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E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creen Shot 2019-02-19 at 10.45.29 AM.png" descr="Screen Shot 2019-02-19 at 10.45.29 AM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58" y="-88901"/>
            <a:ext cx="7793669" cy="1008380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"/>
          <p:cNvSpPr txBox="1"/>
          <p:nvPr/>
        </p:nvSpPr>
        <p:spPr>
          <a:xfrm>
            <a:off x="1670732" y="1188755"/>
            <a:ext cx="9663336" cy="7376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pic>
        <p:nvPicPr>
          <p:cNvPr id="2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732" y="1188755"/>
            <a:ext cx="9549036" cy="7161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1" y="260033"/>
            <a:ext cx="12311378" cy="9233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riving and Dementia-General Consideration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52627">
              <a:lnSpc>
                <a:spcPts val="7300"/>
              </a:lnSpc>
              <a:spcBef>
                <a:spcPts val="1100"/>
              </a:spcBef>
              <a:defRPr sz="353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Driving and Dementia-General Considerations </a:t>
            </a:r>
            <a:endParaRPr b="0"/>
          </a:p>
          <a:p>
            <a:pPr defTabSz="452627">
              <a:lnSpc>
                <a:spcPts val="6000"/>
              </a:lnSpc>
              <a:spcBef>
                <a:spcPts val="1100"/>
              </a:spcBef>
              <a:defRPr sz="353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ADED – The Association for Driver Rehabilitation Specialists </a:t>
            </a:r>
          </a:p>
        </p:txBody>
      </p:sp>
      <p:sp>
        <p:nvSpPr>
          <p:cNvPr id="156" name="Text"/>
          <p:cNvSpPr txBox="1"/>
          <p:nvPr/>
        </p:nvSpPr>
        <p:spPr>
          <a:xfrm>
            <a:off x="1238459" y="2886752"/>
            <a:ext cx="10777265" cy="2309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157" name="Deciding if and when it’s time to stop driving is an extremely difficult and emotional time. When Alzheimer’s or dementia occurs, a decision will need to be made as to when an individual is no longer capable of operating an automobile safely.…"/>
          <p:cNvSpPr txBox="1"/>
          <p:nvPr/>
        </p:nvSpPr>
        <p:spPr>
          <a:xfrm>
            <a:off x="1238459" y="2886752"/>
            <a:ext cx="10662965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lnSpc>
                <a:spcPts val="4500"/>
              </a:lnSpc>
              <a:spcBef>
                <a:spcPts val="1200"/>
              </a:spcBef>
              <a:defRPr sz="2366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Deciding if and when it’s time to stop driving is an extremely difficult and emotional time. When Alzheimer’s or dementia occurs, a decision will need to be made as to when an individual is no longer capable of operating an automobile safely. </a:t>
            </a:r>
          </a:p>
          <a:p>
            <a:pPr algn="l" defTabSz="457200">
              <a:lnSpc>
                <a:spcPts val="4500"/>
              </a:lnSpc>
              <a:spcBef>
                <a:spcPts val="1200"/>
              </a:spcBef>
              <a:defRPr sz="2366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The individual’s independence needs to be measured against the potential hazards to themselves and the community. </a:t>
            </a:r>
          </a:p>
        </p:txBody>
      </p:sp>
      <p:sp>
        <p:nvSpPr>
          <p:cNvPr id="158" name="An evaluation is recommended when a diagnosis or problems first arise.…"/>
          <p:cNvSpPr txBox="1"/>
          <p:nvPr/>
        </p:nvSpPr>
        <p:spPr>
          <a:xfrm>
            <a:off x="1295609" y="5524499"/>
            <a:ext cx="10662965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4500"/>
              </a:lnSpc>
              <a:spcBef>
                <a:spcPts val="1200"/>
              </a:spcBef>
              <a:defRPr sz="2366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An evaluation is recommended when a diagnosis or problems first arise.</a:t>
            </a:r>
          </a:p>
          <a:p>
            <a:pPr algn="l" defTabSz="457200">
              <a:lnSpc>
                <a:spcPts val="4500"/>
              </a:lnSpc>
              <a:spcBef>
                <a:spcPts val="1200"/>
              </a:spcBef>
              <a:defRPr sz="2366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Compensatory strategies can be used to help maintain safe driving, and to set limits in preparation for the inevitable. </a:t>
            </a:r>
          </a:p>
          <a:p>
            <a:pPr algn="l" defTabSz="457200">
              <a:lnSpc>
                <a:spcPts val="4500"/>
              </a:lnSpc>
              <a:spcBef>
                <a:spcPts val="1200"/>
              </a:spcBef>
              <a:defRPr sz="2366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Discussing the issue, and planning for the future, is important to do while the individual has the insight needed to participate. 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"/>
          <p:cNvSpPr txBox="1"/>
          <p:nvPr/>
        </p:nvSpPr>
        <p:spPr>
          <a:xfrm>
            <a:off x="1422400" y="1040079"/>
            <a:ext cx="9258301" cy="7025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040079"/>
            <a:ext cx="9144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"/>
          <p:cNvSpPr txBox="1"/>
          <p:nvPr/>
        </p:nvSpPr>
        <p:spPr>
          <a:xfrm>
            <a:off x="2039118" y="951179"/>
            <a:ext cx="9258301" cy="7025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118" y="951179"/>
            <a:ext cx="9144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athways is here to help you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Pathways is here to help you!</a:t>
            </a:r>
          </a:p>
        </p:txBody>
      </p:sp>
      <p:pic>
        <p:nvPicPr>
          <p:cNvPr id="239" name="unnamed-25.jpg" descr="unnamed-25.jpg"/>
          <p:cNvPicPr>
            <a:picLocks noChangeAspect="1"/>
          </p:cNvPicPr>
          <p:nvPr/>
        </p:nvPicPr>
        <p:blipFill>
          <a:blip r:embed="rId2"/>
          <a:srcRect l="314" t="25426" r="314"/>
          <a:stretch>
            <a:fillRect/>
          </a:stretch>
        </p:blipFill>
        <p:spPr>
          <a:xfrm>
            <a:off x="6464312" y="2640159"/>
            <a:ext cx="5838216" cy="5475532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Call to learn more about how I can help you!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Call to learn more about how I can help you! </a:t>
            </a:r>
          </a:p>
          <a:p>
            <a:pPr>
              <a:buBlip>
                <a:blip r:embed="rId3"/>
              </a:buBlip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207-530-0307</a:t>
            </a:r>
          </a:p>
          <a:p>
            <a:pPr>
              <a:buBlip>
                <a:blip r:embed="rId3"/>
              </a:buBlip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To fax a referral, send the most recent progress note and face sheet so that I can initiate contact with the patient</a:t>
            </a:r>
          </a:p>
          <a:p>
            <a:pPr>
              <a:buBlip>
                <a:blip r:embed="rId3"/>
              </a:buBlip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207-512-1044</a:t>
            </a:r>
          </a:p>
        </p:txBody>
      </p:sp>
      <p:sp>
        <p:nvSpPr>
          <p:cNvPr id="241" name="www.pathwaysrehabservices.com"/>
          <p:cNvSpPr txBox="1"/>
          <p:nvPr/>
        </p:nvSpPr>
        <p:spPr>
          <a:xfrm>
            <a:off x="6465304" y="8273050"/>
            <a:ext cx="583605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spcBef>
                <a:spcPts val="2400"/>
              </a:spcBef>
              <a:defRPr sz="2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www.pathwaysrehabservices.com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tate of Maine BMV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79044">
              <a:defRPr sz="5740" b="1">
                <a:solidFill>
                  <a:schemeClr val="accent1">
                    <a:hueOff val="40199"/>
                    <a:satOff val="4101"/>
                    <a:lumOff val="-20642"/>
                  </a:schemeClr>
                </a:solidFill>
              </a:defRPr>
            </a:pPr>
            <a:r>
              <a:rPr dirty="0"/>
              <a:t>State of Maine BMV </a:t>
            </a:r>
          </a:p>
          <a:p>
            <a:pPr defTabSz="479044">
              <a:defRPr sz="5740" b="1">
                <a:solidFill>
                  <a:schemeClr val="accent1">
                    <a:hueOff val="40199"/>
                    <a:satOff val="4101"/>
                    <a:lumOff val="-20642"/>
                  </a:schemeClr>
                </a:solidFill>
              </a:defRPr>
            </a:pPr>
            <a:r>
              <a:rPr dirty="0"/>
              <a:t>Dementia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4F1F8-5AD3-854D-891C-3F46D1460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2453054"/>
            <a:ext cx="11709400" cy="6477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Many disease processes can cause dementia, most commonly Alzheimer's Dementia, stroke, and Parkinson's Disease.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Less common causes include Lewy Body and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fronto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-temporal dementias, HIV and other chronic viral CNS infections, B12 deficiency, chronic alcohol damage, and multiple sclerosis. Age 80 years or older 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History of a recent crash or moving violations 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Applicant self-report or caregiver report of impaired skills 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Use of psychoactive medications such as benzodiazepines, neuroleptics, antidepressants, or use of medications for Alzheimer’s Disease 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History of active alcohol abuse 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istory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of falls 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Inability to understand or hear instructions during interactions with the health professional 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Scores with simple screening tools that indicate the possibility of a cognitive deficit 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In Maine, it is the individual’s responsibility to report their medical condition.…"/>
          <p:cNvSpPr txBox="1">
            <a:spLocks noGrp="1"/>
          </p:cNvSpPr>
          <p:nvPr>
            <p:ph type="title"/>
          </p:nvPr>
        </p:nvSpPr>
        <p:spPr>
          <a:xfrm>
            <a:off x="647700" y="2769136"/>
            <a:ext cx="11709401" cy="3508906"/>
          </a:xfrm>
          <a:prstGeom prst="rect">
            <a:avLst/>
          </a:prstGeom>
        </p:spPr>
        <p:txBody>
          <a:bodyPr/>
          <a:lstStyle/>
          <a:p>
            <a:pPr defTabSz="280415">
              <a:defRPr sz="3696">
                <a:solidFill>
                  <a:schemeClr val="accent1">
                    <a:hueOff val="40199"/>
                    <a:satOff val="4101"/>
                    <a:lumOff val="-2064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Maine, it is the individual’s responsibility to report their medical condition. </a:t>
            </a:r>
          </a:p>
          <a:p>
            <a:pPr defTabSz="280415">
              <a:defRPr sz="3696">
                <a:solidFill>
                  <a:schemeClr val="accent1">
                    <a:hueOff val="40199"/>
                    <a:satOff val="4101"/>
                    <a:lumOff val="-2064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280415">
              <a:defRPr sz="3696">
                <a:solidFill>
                  <a:schemeClr val="accent1">
                    <a:hueOff val="40199"/>
                    <a:satOff val="4101"/>
                    <a:lumOff val="-2064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Most do not know that</a:t>
            </a:r>
          </a:p>
          <a:p>
            <a:pPr defTabSz="280415">
              <a:defRPr sz="3696">
                <a:solidFill>
                  <a:schemeClr val="accent1">
                    <a:hueOff val="40199"/>
                    <a:satOff val="4101"/>
                    <a:lumOff val="-2064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if they have dementia, they are less likely to report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"/>
          <p:cNvSpPr txBox="1"/>
          <p:nvPr/>
        </p:nvSpPr>
        <p:spPr>
          <a:xfrm>
            <a:off x="280362" y="256851"/>
            <a:ext cx="12444077" cy="9471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/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62" y="256851"/>
            <a:ext cx="12342350" cy="9256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05" y="271429"/>
            <a:ext cx="12280990" cy="9210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"/>
          <p:cNvSpPr txBox="1"/>
          <p:nvPr/>
        </p:nvSpPr>
        <p:spPr>
          <a:xfrm>
            <a:off x="263571" y="128670"/>
            <a:ext cx="12477657" cy="949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/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1" y="128670"/>
            <a:ext cx="12375930" cy="9281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"/>
          <p:cNvSpPr txBox="1"/>
          <p:nvPr/>
        </p:nvSpPr>
        <p:spPr>
          <a:xfrm>
            <a:off x="268397" y="132289"/>
            <a:ext cx="12468006" cy="948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/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97" y="132289"/>
            <a:ext cx="12366279" cy="9274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1274</Words>
  <Application>Microsoft Macintosh PowerPoint</Application>
  <PresentationFormat>Custom</PresentationFormat>
  <Paragraphs>154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Helvetica</vt:lpstr>
      <vt:lpstr>Helvetica Neue</vt:lpstr>
      <vt:lpstr>Helvetica Neue Light</vt:lpstr>
      <vt:lpstr>Helvetica Neue Medium</vt:lpstr>
      <vt:lpstr>Hoefler Text</vt:lpstr>
      <vt:lpstr>Palatino</vt:lpstr>
      <vt:lpstr>Times</vt:lpstr>
      <vt:lpstr>BrushedCanvas</vt:lpstr>
      <vt:lpstr>Driving with Dementia  Goals, Interventions &amp; Assessment  </vt:lpstr>
      <vt:lpstr>My background</vt:lpstr>
      <vt:lpstr>Driving and Dementia-General Considerations  ADED – The Association for Driver Rehabilitation Specialists </vt:lpstr>
      <vt:lpstr>State of Maine BMV  Dementia guidelines</vt:lpstr>
      <vt:lpstr>In Maine, it is the individual’s responsibility to report their medical condition.   Most do not know that AND if they have dementia, they are less likely to report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Mild Cognitive Impairment</vt:lpstr>
      <vt:lpstr>Where do you begin? </vt:lpstr>
      <vt:lpstr>Interview with patient &amp; family Identify critical changes </vt:lpstr>
      <vt:lpstr>Changes in driving patterns</vt:lpstr>
      <vt:lpstr>We are always making observations </vt:lpstr>
      <vt:lpstr>Pre-driving skills necessary to consider </vt:lpstr>
      <vt:lpstr>Physical and motor control </vt:lpstr>
      <vt:lpstr>Cognitive and executive functioning </vt:lpstr>
      <vt:lpstr>PowerPoint Presentation</vt:lpstr>
      <vt:lpstr>Vision and Perception </vt:lpstr>
      <vt:lpstr>General Sequence I follow </vt:lpstr>
      <vt:lpstr>Screening tools guide our treatments </vt:lpstr>
      <vt:lpstr>Common tests used by OT’s across the country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Pathways is here to help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with Dementia  Goals, Interventions &amp; Assessment  </dc:title>
  <cp:lastModifiedBy>Heather Shields</cp:lastModifiedBy>
  <cp:revision>8</cp:revision>
  <dcterms:modified xsi:type="dcterms:W3CDTF">2019-10-25T10:43:20Z</dcterms:modified>
</cp:coreProperties>
</file>