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60" r:id="rId2"/>
    <p:sldMasterId id="2147483665" r:id="rId3"/>
    <p:sldMasterId id="2147483682" r:id="rId4"/>
    <p:sldMasterId id="2147483685" r:id="rId5"/>
    <p:sldMasterId id="2147483688" r:id="rId6"/>
    <p:sldMasterId id="2147483694" r:id="rId7"/>
    <p:sldMasterId id="2147483697" r:id="rId8"/>
    <p:sldMasterId id="2147483699" r:id="rId9"/>
  </p:sldMasterIdLst>
  <p:notesMasterIdLst>
    <p:notesMasterId r:id="rId34"/>
  </p:notesMasterIdLst>
  <p:sldIdLst>
    <p:sldId id="258" r:id="rId10"/>
    <p:sldId id="261" r:id="rId11"/>
    <p:sldId id="262" r:id="rId12"/>
    <p:sldId id="268" r:id="rId13"/>
    <p:sldId id="271" r:id="rId14"/>
    <p:sldId id="292" r:id="rId15"/>
    <p:sldId id="272"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94" y="78"/>
      </p:cViewPr>
      <p:guideLst>
        <p:guide orient="horz" pos="408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44D39-FBBE-4DC2-A4CF-77A60641D489}" type="datetimeFigureOut">
              <a:rPr lang="en-US" smtClean="0"/>
              <a:t>10/23/2019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42D3F-E6A3-492F-8969-CC238E938BCF}" type="slidenum">
              <a:rPr lang="en-US" smtClean="0"/>
              <a:t>‹#›</a:t>
            </a:fld>
            <a:endParaRPr lang="en-US"/>
          </a:p>
        </p:txBody>
      </p:sp>
    </p:spTree>
    <p:extLst>
      <p:ext uri="{BB962C8B-B14F-4D97-AF65-F5344CB8AC3E}">
        <p14:creationId xmlns:p14="http://schemas.microsoft.com/office/powerpoint/2010/main" val="110610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ALZ we recognized</a:t>
            </a:r>
            <a:r>
              <a:rPr lang="en-US" baseline="0" dirty="0" smtClean="0"/>
              <a:t> demographic trends with aging, age being the greatest risk factor for </a:t>
            </a:r>
            <a:r>
              <a:rPr lang="en-US" baseline="0" dirty="0" err="1" smtClean="0"/>
              <a:t>Alzheimers</a:t>
            </a:r>
            <a:r>
              <a:rPr lang="en-US" baseline="0" dirty="0" smtClean="0"/>
              <a:t>, necessitated a public health response, so we established the HBI in 2005 with CDC to advance cognitive health as a central part of public health practice.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56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09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pPr marL="166872" indent="-166872">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F32BDF-F4B5-4D7E-B1DB-277B4627B2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466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07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in the process, the</a:t>
            </a:r>
            <a:r>
              <a:rPr lang="en-US" baseline="0" dirty="0" smtClean="0"/>
              <a:t> Leadership Committee affirmed the 2</a:t>
            </a:r>
            <a:r>
              <a:rPr lang="en-US" baseline="30000" dirty="0" smtClean="0"/>
              <a:t>nd</a:t>
            </a:r>
            <a:r>
              <a:rPr lang="en-US" baseline="0" dirty="0" smtClean="0"/>
              <a:t> Road Map’s focus on state and local public health agencies </a:t>
            </a:r>
          </a:p>
          <a:p>
            <a:r>
              <a:rPr lang="en-US" baseline="0" dirty="0" smtClean="0"/>
              <a:t>But decided to strengthen the call for partnerships with the aging and disability network, health systems,  and research</a:t>
            </a:r>
          </a:p>
          <a:p>
            <a:endParaRPr lang="en-US" baseline="0" dirty="0" smtClean="0"/>
          </a:p>
          <a:p>
            <a:r>
              <a:rPr lang="en-US" baseline="0" dirty="0" smtClean="0"/>
              <a:t>We kept the Essential Services of Public Health as an organizing framework </a:t>
            </a:r>
          </a:p>
          <a:p>
            <a:endParaRPr lang="en-US" baseline="0" dirty="0" smtClean="0"/>
          </a:p>
          <a:p>
            <a:r>
              <a:rPr lang="en-US" baseline="0" dirty="0" smtClean="0"/>
              <a:t>Based on feedback on the 2</a:t>
            </a:r>
            <a:r>
              <a:rPr lang="en-US" baseline="30000" dirty="0" smtClean="0"/>
              <a:t>nd</a:t>
            </a:r>
            <a:r>
              <a:rPr lang="en-US" baseline="0" dirty="0" smtClean="0"/>
              <a:t> RM, the Committee found ways to reduce the number of actions from 35 to 25. Some of the simpler actions were removed. The leaders also recognized a need to provide more guidance on dementia caregiving and generating data to inform policies and practices.</a:t>
            </a:r>
          </a:p>
          <a:p>
            <a:endParaRPr lang="en-US" baseline="0" dirty="0" smtClean="0"/>
          </a:p>
          <a:p>
            <a:r>
              <a:rPr lang="en-US" baseline="0" dirty="0" smtClean="0"/>
              <a:t>The resulting set has a greater emphasis on changing policies, systems, and environments, which is a hallmark strength of public health. It also strongly emphasizes the need to prioritize populations with health disparities.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99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Voila!  …the next Road Map.</a:t>
            </a:r>
          </a:p>
          <a:p>
            <a:r>
              <a:rPr lang="en-US" dirty="0" smtClean="0"/>
              <a:t>The goals</a:t>
            </a:r>
            <a:r>
              <a:rPr lang="en-US" baseline="0" dirty="0" smtClean="0"/>
              <a:t> are to catalyze the public health sector to </a:t>
            </a:r>
          </a:p>
          <a:p>
            <a:pPr marL="171450" indent="-171450">
              <a:buFont typeface="Arial" panose="020B0604020202020204" pitchFamily="34" charset="0"/>
              <a:buChar char="•"/>
            </a:pPr>
            <a:r>
              <a:rPr lang="en-US" baseline="0" dirty="0" smtClean="0"/>
              <a:t>reduce the burden of dementia, </a:t>
            </a:r>
          </a:p>
          <a:p>
            <a:pPr marL="171450" indent="-171450">
              <a:buFont typeface="Arial" panose="020B0604020202020204" pitchFamily="34" charset="0"/>
              <a:buChar char="•"/>
            </a:pPr>
            <a:r>
              <a:rPr lang="en-US" baseline="0" dirty="0" smtClean="0"/>
              <a:t>improve health outcomes, and </a:t>
            </a:r>
          </a:p>
          <a:p>
            <a:pPr marL="171450" indent="-171450">
              <a:buFont typeface="Arial" panose="020B0604020202020204" pitchFamily="34" charset="0"/>
              <a:buChar char="•"/>
            </a:pPr>
            <a:r>
              <a:rPr lang="en-US" baseline="0" dirty="0" smtClean="0"/>
              <a:t>promote health and well-being among both people living with dementia and their caregivers.</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54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understand that the brain changes associated with Alzheimer’s and other dementias</a:t>
            </a:r>
            <a:r>
              <a:rPr lang="en-US" baseline="0" dirty="0" smtClean="0"/>
              <a:t> take root many years, even decades, before symptoms appear. That is why a life-course approach to </a:t>
            </a:r>
            <a:r>
              <a:rPr lang="en-US" baseline="0" dirty="0" err="1" smtClean="0"/>
              <a:t>Alz</a:t>
            </a:r>
            <a:r>
              <a:rPr lang="en-US" baseline="0" dirty="0" smtClean="0"/>
              <a:t> and other dementias is needed, and why we need public health involvement. Because public health is actively promoting health at all ages and stages of life.</a:t>
            </a:r>
          </a:p>
          <a:p>
            <a:endParaRPr lang="en-US" baseline="0" dirty="0" smtClean="0"/>
          </a:p>
          <a:p>
            <a:r>
              <a:rPr lang="en-US" baseline="0" dirty="0" smtClean="0"/>
              <a:t>Throughout the dementia continuum (purple), the public health community (blue) can intervene by promoting health behaviors to reduce risk of cognitive decline, encourage early detections and diagnosis of cognitive impairment and dementia, ensure the safety of those with memory issues, and improve the quality of care for people impacted by dementia in their communities.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99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(previous slide) is why the c</a:t>
            </a:r>
            <a:r>
              <a:rPr lang="en-US" dirty="0" smtClean="0"/>
              <a:t>ourse of Alzheimer’s  should be viewed as a continuum</a:t>
            </a:r>
            <a:r>
              <a:rPr lang="en-US" baseline="0" dirty="0" smtClean="0"/>
              <a:t> across the lifespan. </a:t>
            </a:r>
          </a:p>
          <a:p>
            <a:r>
              <a:rPr lang="en-US" baseline="0" dirty="0" smtClean="0"/>
              <a:t>In this context, new Road Map actions center on 5 key opportunities for public health agencies to apply their broad, community-based approaches to:</a:t>
            </a:r>
          </a:p>
          <a:p>
            <a:r>
              <a:rPr lang="en-US" baseline="0" dirty="0" smtClean="0"/>
              <a:t>&gt;&gt; bullets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117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Road Map is organized</a:t>
            </a:r>
            <a:r>
              <a:rPr lang="en-US" baseline="0" dirty="0" smtClean="0"/>
              <a:t> by four Essential Services of Public Health</a:t>
            </a:r>
          </a:p>
          <a:p>
            <a:pPr marL="171450" indent="-171450">
              <a:buFontTx/>
              <a:buChar char="-"/>
            </a:pPr>
            <a:r>
              <a:rPr lang="en-US" baseline="0" dirty="0" smtClean="0"/>
              <a:t>Assure a competent workforce</a:t>
            </a:r>
          </a:p>
          <a:p>
            <a:pPr marL="171450" indent="-171450">
              <a:buFontTx/>
              <a:buChar char="-"/>
            </a:pPr>
            <a:r>
              <a:rPr lang="en-US" baseline="0" dirty="0" smtClean="0"/>
              <a:t>Monitor and evaluate</a:t>
            </a:r>
          </a:p>
          <a:p>
            <a:pPr marL="171450" indent="-171450">
              <a:buFontTx/>
              <a:buChar char="-"/>
            </a:pPr>
            <a:r>
              <a:rPr lang="en-US" baseline="0" dirty="0" smtClean="0"/>
              <a:t>Develop policies and mobilize partnerships</a:t>
            </a:r>
          </a:p>
          <a:p>
            <a:pPr marL="171450" indent="-171450">
              <a:buFontTx/>
              <a:buChar char="-"/>
            </a:pPr>
            <a:r>
              <a:rPr lang="en-US" baseline="0" dirty="0" smtClean="0"/>
              <a:t>Educate and empower communities</a:t>
            </a:r>
          </a:p>
          <a:p>
            <a:endParaRPr lang="en-US" baseline="0" dirty="0" smtClean="0"/>
          </a:p>
          <a:p>
            <a:r>
              <a:rPr lang="en-US" baseline="0" dirty="0" smtClean="0"/>
              <a:t>Actions within each of these four domains is guided by three core principles to best reduce health disparities, collaborate across multiple sectors, and leverage resources for sustained impact.</a:t>
            </a:r>
          </a:p>
          <a:p>
            <a:endParaRPr lang="en-US" baseline="0" dirty="0" smtClean="0"/>
          </a:p>
          <a:p>
            <a:r>
              <a:rPr lang="en-US" baseline="0" dirty="0" smtClean="0"/>
              <a:t>In the center, </a:t>
            </a:r>
            <a:r>
              <a:rPr lang="en-US" dirty="0" smtClean="0"/>
              <a:t>applied </a:t>
            </a:r>
            <a:r>
              <a:rPr lang="en-US" dirty="0"/>
              <a:t>research and </a:t>
            </a:r>
            <a:r>
              <a:rPr lang="en-US" dirty="0" smtClean="0"/>
              <a:t>translation is needed to move science</a:t>
            </a:r>
            <a:r>
              <a:rPr lang="en-US" baseline="0" dirty="0" smtClean="0"/>
              <a:t> from bench to trench to widespread adoption of effective interventions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98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25 of the actions are important. But we often get asked, how do I start?</a:t>
            </a:r>
          </a:p>
          <a:p>
            <a:r>
              <a:rPr lang="en-US" dirty="0" smtClean="0"/>
              <a:t>With [CDC/ALZ], we are</a:t>
            </a:r>
            <a:r>
              <a:rPr lang="en-US" baseline="0" dirty="0" smtClean="0"/>
              <a:t> calling out 12 actions as particularly feasible and relevant in this moment. (These are not listen in any particular order.)</a:t>
            </a:r>
          </a:p>
          <a:p>
            <a:r>
              <a:rPr lang="en-US" baseline="0" dirty="0" smtClean="0"/>
              <a:t>&gt;&gt;</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343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public health organizations are asked to help raise awareness of the new Road</a:t>
            </a:r>
            <a:r>
              <a:rPr lang="en-US" baseline="0" dirty="0" smtClean="0"/>
              <a:t> Map and make sure their members or professional constituents know about it.</a:t>
            </a:r>
          </a:p>
          <a:p>
            <a:endParaRPr lang="en-US" baseline="0" dirty="0" smtClean="0"/>
          </a:p>
          <a:p>
            <a:r>
              <a:rPr lang="en-US" baseline="0" dirty="0" smtClean="0"/>
              <a:t>State and local public health leaders should read the Road Map and prioritize actions that fit with local goals. Evaluating that work is essential, and because everyone is in the learning mode, be sure to share successes with other public health leaders.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13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significant input from AI/AN leaders and health experts, CDC and the </a:t>
            </a:r>
            <a:r>
              <a:rPr lang="en-US" baseline="0" dirty="0" err="1" smtClean="0"/>
              <a:t>Alz</a:t>
            </a:r>
            <a:r>
              <a:rPr lang="en-US" baseline="0" dirty="0" smtClean="0"/>
              <a:t> </a:t>
            </a:r>
            <a:r>
              <a:rPr lang="en-US" baseline="0" dirty="0" err="1" smtClean="0"/>
              <a:t>Asso</a:t>
            </a:r>
            <a:r>
              <a:rPr lang="en-US" baseline="0" dirty="0" smtClean="0"/>
              <a:t> released in May 2019 the first-ever HBI Road Map for Indian Country. It is offered as a tool that AI.AN leaders can use to help their communities reflect on the effects of dementia on elders, their families, and other parts of the community. Suggests public health strategies that can be adapted to local priorities. It also provide examples of tribal and Native community responses.  CDC and the Association of State and Territorial Health Officials have produced a set of health communications resources for AI/AN health leaders regarding the brain health-heart health connection.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69EBD-1CC5-4B39-A762-A622FC34D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383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4800" b="1">
                <a:solidFill>
                  <a:schemeClr val="bg1"/>
                </a:solidFill>
              </a:defRPr>
            </a:lvl1pPr>
          </a:lstStyle>
          <a:p>
            <a:r>
              <a:rPr lang="en-US" smtClean="0"/>
              <a:t>Click to edit Master 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3150" y="5932511"/>
            <a:ext cx="3429000" cy="392089"/>
          </a:xfrm>
          <a:prstGeom prst="rect">
            <a:avLst/>
          </a:prstGeom>
        </p:spPr>
      </p:pic>
    </p:spTree>
    <p:extLst>
      <p:ext uri="{BB962C8B-B14F-4D97-AF65-F5344CB8AC3E}">
        <p14:creationId xmlns:p14="http://schemas.microsoft.com/office/powerpoint/2010/main" val="315781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old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300"/>
            <a:ext cx="4038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14300"/>
            <a:ext cx="4038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274226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al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07375"/>
            <a:ext cx="8229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001000" y="6356350"/>
            <a:ext cx="685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50966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eal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300"/>
            <a:ext cx="4038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14300"/>
            <a:ext cx="4038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229396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6172200"/>
            <a:ext cx="9144000" cy="685800"/>
          </a:xfrm>
          <a:prstGeom prst="rect">
            <a:avLst/>
          </a:prstGeom>
          <a:solidFill>
            <a:srgbClr val="0024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b="1" kern="1200">
                <a:solidFill>
                  <a:srgbClr val="000000"/>
                </a:solidFill>
                <a:latin typeface="Arial Unicode MS" pitchFamily="34" charset="-128"/>
                <a:ea typeface="ＭＳ Ｐゴシック" pitchFamily="34" charset="-128"/>
                <a:cs typeface="Arial" pitchFamily="34" charset="0"/>
              </a:defRPr>
            </a:lvl1pPr>
            <a:lvl2pPr marL="457200" algn="l" rtl="0" fontAlgn="base">
              <a:spcBef>
                <a:spcPct val="0"/>
              </a:spcBef>
              <a:spcAft>
                <a:spcPct val="0"/>
              </a:spcAft>
              <a:defRPr b="1" kern="1200">
                <a:solidFill>
                  <a:srgbClr val="000000"/>
                </a:solidFill>
                <a:latin typeface="Arial Unicode MS" pitchFamily="34" charset="-128"/>
                <a:ea typeface="ＭＳ Ｐゴシック" pitchFamily="34" charset="-128"/>
                <a:cs typeface="Arial" pitchFamily="34" charset="0"/>
              </a:defRPr>
            </a:lvl2pPr>
            <a:lvl3pPr marL="914400" algn="l" rtl="0" fontAlgn="base">
              <a:spcBef>
                <a:spcPct val="0"/>
              </a:spcBef>
              <a:spcAft>
                <a:spcPct val="0"/>
              </a:spcAft>
              <a:defRPr b="1" kern="1200">
                <a:solidFill>
                  <a:srgbClr val="000000"/>
                </a:solidFill>
                <a:latin typeface="Arial Unicode MS" pitchFamily="34" charset="-128"/>
                <a:ea typeface="ＭＳ Ｐゴシック" pitchFamily="34" charset="-128"/>
                <a:cs typeface="Arial" pitchFamily="34" charset="0"/>
              </a:defRPr>
            </a:lvl3pPr>
            <a:lvl4pPr marL="1371600" algn="l" rtl="0" fontAlgn="base">
              <a:spcBef>
                <a:spcPct val="0"/>
              </a:spcBef>
              <a:spcAft>
                <a:spcPct val="0"/>
              </a:spcAft>
              <a:defRPr b="1" kern="1200">
                <a:solidFill>
                  <a:srgbClr val="000000"/>
                </a:solidFill>
                <a:latin typeface="Arial Unicode MS" pitchFamily="34" charset="-128"/>
                <a:ea typeface="ＭＳ Ｐゴシック" pitchFamily="34" charset="-128"/>
                <a:cs typeface="Arial" pitchFamily="34" charset="0"/>
              </a:defRPr>
            </a:lvl4pPr>
            <a:lvl5pPr marL="1828800" algn="l" rtl="0" fontAlgn="base">
              <a:spcBef>
                <a:spcPct val="0"/>
              </a:spcBef>
              <a:spcAft>
                <a:spcPct val="0"/>
              </a:spcAft>
              <a:defRPr b="1" kern="1200">
                <a:solidFill>
                  <a:srgbClr val="000000"/>
                </a:solidFill>
                <a:latin typeface="Arial Unicode MS" pitchFamily="34" charset="-128"/>
                <a:ea typeface="ＭＳ Ｐゴシック" pitchFamily="34" charset="-128"/>
                <a:cs typeface="Arial" pitchFamily="34" charset="0"/>
              </a:defRPr>
            </a:lvl5pPr>
            <a:lvl6pPr marL="2286000" algn="l" defTabSz="914400" rtl="0" eaLnBrk="1" latinLnBrk="0" hangingPunct="1">
              <a:defRPr b="1" kern="1200">
                <a:solidFill>
                  <a:srgbClr val="000000"/>
                </a:solidFill>
                <a:latin typeface="Arial Unicode MS" pitchFamily="34" charset="-128"/>
                <a:ea typeface="ＭＳ Ｐゴシック" pitchFamily="34" charset="-128"/>
                <a:cs typeface="Arial" pitchFamily="34" charset="0"/>
              </a:defRPr>
            </a:lvl6pPr>
            <a:lvl7pPr marL="2743200" algn="l" defTabSz="914400" rtl="0" eaLnBrk="1" latinLnBrk="0" hangingPunct="1">
              <a:defRPr b="1" kern="1200">
                <a:solidFill>
                  <a:srgbClr val="000000"/>
                </a:solidFill>
                <a:latin typeface="Arial Unicode MS" pitchFamily="34" charset="-128"/>
                <a:ea typeface="ＭＳ Ｐゴシック" pitchFamily="34" charset="-128"/>
                <a:cs typeface="Arial" pitchFamily="34" charset="0"/>
              </a:defRPr>
            </a:lvl7pPr>
            <a:lvl8pPr marL="3200400" algn="l" defTabSz="914400" rtl="0" eaLnBrk="1" latinLnBrk="0" hangingPunct="1">
              <a:defRPr b="1" kern="1200">
                <a:solidFill>
                  <a:srgbClr val="000000"/>
                </a:solidFill>
                <a:latin typeface="Arial Unicode MS" pitchFamily="34" charset="-128"/>
                <a:ea typeface="ＭＳ Ｐゴシック" pitchFamily="34" charset="-128"/>
                <a:cs typeface="Arial" pitchFamily="34" charset="0"/>
              </a:defRPr>
            </a:lvl8pPr>
            <a:lvl9pPr marL="3657600" algn="l" defTabSz="914400" rtl="0" eaLnBrk="1" latinLnBrk="0" hangingPunct="1">
              <a:defRPr b="1" kern="1200">
                <a:solidFill>
                  <a:srgbClr val="000000"/>
                </a:solidFill>
                <a:latin typeface="Arial Unicode MS" pitchFamily="34" charset="-128"/>
                <a:ea typeface="ＭＳ Ｐゴシック" pitchFamily="34" charset="-128"/>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smtClean="0">
              <a:ln>
                <a:noFill/>
              </a:ln>
              <a:solidFill>
                <a:srgbClr val="000000"/>
              </a:solidFill>
              <a:effectLst/>
              <a:uLnTx/>
              <a:uFillTx/>
              <a:latin typeface="Arial Unicode MS" pitchFamily="34" charset="-128"/>
              <a:ea typeface="ＭＳ Ｐゴシック" pitchFamily="1" charset="-128"/>
              <a:cs typeface="Arial" pitchFamily="34" charset="0"/>
            </a:endParaRPr>
          </a:p>
        </p:txBody>
      </p:sp>
      <p:sp>
        <p:nvSpPr>
          <p:cNvPr id="8" name="TextBox 7"/>
          <p:cNvSpPr txBox="1"/>
          <p:nvPr userDrawn="1"/>
        </p:nvSpPr>
        <p:spPr>
          <a:xfrm>
            <a:off x="2133600" y="6515100"/>
            <a:ext cx="56388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white"/>
                </a:solidFill>
                <a:effectLst/>
                <a:uLnTx/>
                <a:uFillTx/>
                <a:latin typeface="Arial Narrow" pitchFamily="34" charset="0"/>
                <a:ea typeface="+mn-ea"/>
                <a:cs typeface="+mn-cs"/>
              </a:rPr>
              <a:t>State and Local Public Health Partnerships to Address Dementia: The 2018-2023 Road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Narrow" pitchFamily="34" charset="0"/>
                <a:ea typeface="+mn-ea"/>
                <a:cs typeface="+mn-cs"/>
              </a:rPr>
              <a:t> </a:t>
            </a:r>
            <a:endParaRPr kumimoji="0" lang="en-US" sz="1800" b="1" i="0" u="none" strike="noStrike" kern="1200" cap="none" spc="0" normalizeH="0" baseline="0" noProof="0" dirty="0">
              <a:ln>
                <a:noFill/>
              </a:ln>
              <a:solidFill>
                <a:prstClr val="white"/>
              </a:solidFill>
              <a:effectLst/>
              <a:uLnTx/>
              <a:uFillTx/>
              <a:latin typeface="Arial Narrow" pitchFamily="34" charset="0"/>
              <a:ea typeface="+mn-ea"/>
              <a:cs typeface="+mn-cs"/>
            </a:endParaRPr>
          </a:p>
        </p:txBody>
      </p:sp>
      <p:sp>
        <p:nvSpPr>
          <p:cNvPr id="13" name="Slide Number Placeholder 12"/>
          <p:cNvSpPr>
            <a:spLocks noGrp="1"/>
          </p:cNvSpPr>
          <p:nvPr>
            <p:ph type="sldNum" sz="quarter" idx="12"/>
          </p:nvPr>
        </p:nvSpPr>
        <p:spPr>
          <a:xfrm>
            <a:off x="6781800" y="6463550"/>
            <a:ext cx="2133600" cy="365125"/>
          </a:xfrm>
        </p:spPr>
        <p:txBody>
          <a:bodyPr/>
          <a:lstStyle>
            <a:lvl1pPr>
              <a:defRPr b="1">
                <a:solidFill>
                  <a:schemeClr val="bg1"/>
                </a:solidFill>
                <a:latin typeface="Arial  "/>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284609"/>
            <a:ext cx="2398787" cy="460982"/>
          </a:xfrm>
          <a:prstGeom prst="rect">
            <a:avLst/>
          </a:prstGeom>
        </p:spPr>
      </p:pic>
    </p:spTree>
    <p:extLst>
      <p:ext uri="{BB962C8B-B14F-4D97-AF65-F5344CB8AC3E}">
        <p14:creationId xmlns:p14="http://schemas.microsoft.com/office/powerpoint/2010/main" val="269634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Purpl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32104"/>
          </a:xfrm>
          <a:prstGeom prst="rect">
            <a:avLst/>
          </a:prstGeom>
        </p:spPr>
        <p:txBody>
          <a:bodyPr/>
          <a:lstStyle>
            <a:lvl1pPr algn="l">
              <a:defRPr sz="36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07377"/>
            <a:ext cx="8229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001000" y="6356352"/>
            <a:ext cx="685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DC9F-EF16-41A8-8B48-28636B45A995}" type="slidenum">
              <a:rPr kumimoji="0" lang="en-US" sz="900" b="0" i="0" u="none" strike="noStrike" kern="1200" cap="none" spc="0" normalizeH="0" baseline="0" noProof="0" smtClean="0">
                <a:ln>
                  <a:noFill/>
                </a:ln>
                <a:solidFill>
                  <a:srgbClr val="4A0D6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4A0D66"/>
              </a:solidFill>
              <a:effectLst/>
              <a:uLnTx/>
              <a:uFillTx/>
              <a:latin typeface="Arial"/>
              <a:ea typeface="+mn-ea"/>
              <a:cs typeface="+mn-cs"/>
            </a:endParaRPr>
          </a:p>
        </p:txBody>
      </p:sp>
    </p:spTree>
    <p:extLst>
      <p:ext uri="{BB962C8B-B14F-4D97-AF65-F5344CB8AC3E}">
        <p14:creationId xmlns:p14="http://schemas.microsoft.com/office/powerpoint/2010/main" val="100931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Purpl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32104"/>
          </a:xfrm>
          <a:prstGeom prst="rect">
            <a:avLst/>
          </a:prstGeom>
        </p:spPr>
        <p:txBody>
          <a:bodyPr/>
          <a:lstStyle>
            <a:lvl1pPr algn="l">
              <a:defRPr sz="3600" b="1">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457200" y="1114301"/>
            <a:ext cx="4038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14301"/>
            <a:ext cx="4038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58DC9F-EF16-41A8-8B48-28636B45A995}" type="slidenum">
              <a:rPr kumimoji="0" lang="en-US" sz="900" b="0" i="0" u="none" strike="noStrike" kern="1200" cap="none" spc="0" normalizeH="0" baseline="0" noProof="0" smtClean="0">
                <a:ln>
                  <a:noFill/>
                </a:ln>
                <a:solidFill>
                  <a:srgbClr val="4A0D66"/>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A0D66"/>
              </a:solidFill>
              <a:effectLst/>
              <a:uLnTx/>
              <a:uFillTx/>
              <a:latin typeface="Arial"/>
              <a:ea typeface="+mn-ea"/>
              <a:cs typeface="+mn-cs"/>
            </a:endParaRPr>
          </a:p>
        </p:txBody>
      </p:sp>
    </p:spTree>
    <p:extLst>
      <p:ext uri="{BB962C8B-B14F-4D97-AF65-F5344CB8AC3E}">
        <p14:creationId xmlns:p14="http://schemas.microsoft.com/office/powerpoint/2010/main" val="6952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11029"/>
            <a:ext cx="8229600" cy="4973096"/>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8084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Whit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300"/>
            <a:ext cx="4038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14300"/>
            <a:ext cx="4038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386908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Background 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21224" cy="1060704"/>
          </a:xfrm>
          <a:prstGeom prst="rect">
            <a:avLst/>
          </a:prstGeom>
        </p:spPr>
        <p:txBody>
          <a:bodyPr/>
          <a:lstStyle>
            <a:lvl1pPr algn="l">
              <a:defRPr sz="36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51504"/>
            <a:ext cx="5221224" cy="4736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5720795" y="0"/>
            <a:ext cx="3419856" cy="6117336"/>
          </a:xfrm>
          <a:prstGeom prst="rect">
            <a:avLst/>
          </a:prstGeom>
          <a:solidFill>
            <a:schemeClr val="bg2"/>
          </a:solidFill>
        </p:spPr>
        <p:txBody>
          <a:bodyPr anchor="ctr"/>
          <a:lstStyle>
            <a:lvl1pPr marL="0" indent="0">
              <a:buNone/>
              <a:defRPr sz="2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Insert text/graph/photo</a:t>
            </a:r>
            <a:endParaRPr lang="en-US" dirty="0"/>
          </a:p>
        </p:txBody>
      </p:sp>
      <p:sp>
        <p:nvSpPr>
          <p:cNvPr id="7" name="Slide Number Placeholder 6"/>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398333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urple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07375"/>
            <a:ext cx="8229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001000" y="6356350"/>
            <a:ext cx="685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2170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Purple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300"/>
            <a:ext cx="4038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14300"/>
            <a:ext cx="4038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421623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y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07375"/>
            <a:ext cx="8229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001000" y="6356350"/>
            <a:ext cx="685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195743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Gray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300"/>
            <a:ext cx="4038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14300"/>
            <a:ext cx="4038600" cy="49831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97674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old Background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104"/>
          </a:xfrm>
          <a:prstGeom prst="rect">
            <a:avLst/>
          </a:prstGeom>
        </p:spPr>
        <p:txBody>
          <a:bodyPr/>
          <a:lstStyle>
            <a:lvl1pPr algn="l">
              <a:defRPr sz="36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07375"/>
            <a:ext cx="8229600" cy="49831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001000" y="6356350"/>
            <a:ext cx="685800" cy="365125"/>
          </a:xfrm>
          <a:prstGeom prst="rect">
            <a:avLst/>
          </a:prstGeom>
        </p:spPr>
        <p:txBody>
          <a:bodyPr/>
          <a:lstStyle/>
          <a:p>
            <a:fld id="{4A58DC9F-EF16-41A8-8B48-28636B45A995}" type="slidenum">
              <a:rPr lang="en-US" smtClean="0"/>
              <a:t>‹#›</a:t>
            </a:fld>
            <a:endParaRPr lang="en-US"/>
          </a:p>
        </p:txBody>
      </p:sp>
    </p:spTree>
    <p:extLst>
      <p:ext uri="{BB962C8B-B14F-4D97-AF65-F5344CB8AC3E}">
        <p14:creationId xmlns:p14="http://schemas.microsoft.com/office/powerpoint/2010/main" val="665766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119325"/>
            <a:ext cx="9144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6355080"/>
            <a:ext cx="609600" cy="365125"/>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52800" y="6350089"/>
            <a:ext cx="2423777" cy="277146"/>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662" r:id="rId1"/>
    <p:sldLayoutId id="2147483691"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1932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5"/>
            <a:ext cx="9144000" cy="738675"/>
          </a:xfrm>
          <a:prstGeom prst="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37021" b="37021"/>
          <a:stretch/>
        </p:blipFill>
        <p:spPr>
          <a:xfrm>
            <a:off x="2718154" y="6119327"/>
            <a:ext cx="3682646" cy="738674"/>
          </a:xfrm>
          <a:prstGeom prst="rect">
            <a:avLst/>
          </a:prstGeom>
        </p:spPr>
      </p:pic>
      <p:sp>
        <p:nvSpPr>
          <p:cNvPr id="10" name="Slide Number Placeholder 5"/>
          <p:cNvSpPr>
            <a:spLocks noGrp="1"/>
          </p:cNvSpPr>
          <p:nvPr>
            <p:ph type="sldNum" sz="quarter" idx="4"/>
          </p:nvPr>
        </p:nvSpPr>
        <p:spPr>
          <a:xfrm>
            <a:off x="8001000" y="6355080"/>
            <a:ext cx="609600" cy="365125"/>
          </a:xfrm>
          <a:prstGeom prst="rect">
            <a:avLst/>
          </a:prstGeom>
        </p:spPr>
        <p:txBody>
          <a:bodyPr vert="horz" lIns="91440" tIns="45720" rIns="91440" bIns="45720" rtlCol="0" anchor="ctr"/>
          <a:lstStyle>
            <a:lvl1pPr algn="r">
              <a:defRPr sz="900">
                <a:solidFill>
                  <a:schemeClr val="tx1"/>
                </a:solidFill>
              </a:defRPr>
            </a:lvl1pPr>
          </a:lstStyle>
          <a:p>
            <a:fld id="{36839232-8DE6-4906-83C6-25E5FB93B92D}" type="slidenum">
              <a:rPr lang="en-US" smtClean="0"/>
              <a:pPr/>
              <a:t>‹#›</a:t>
            </a:fld>
            <a:endParaRPr lang="en-US"/>
          </a:p>
        </p:txBody>
      </p:sp>
    </p:spTree>
    <p:extLst>
      <p:ext uri="{BB962C8B-B14F-4D97-AF65-F5344CB8AC3E}">
        <p14:creationId xmlns:p14="http://schemas.microsoft.com/office/powerpoint/2010/main" val="1838456221"/>
      </p:ext>
    </p:extLst>
  </p:cSld>
  <p:clrMap bg1="lt1" tx1="dk1" bg2="lt2" tx2="dk2" accent1="accent1" accent2="accent2" accent3="accent3" accent4="accent4" accent5="accent5" accent6="accent6" hlink="hlink" folHlink="folHlink"/>
  <p:sldLayoutIdLst>
    <p:sldLayoutId id="2147483667" r:id="rId1"/>
    <p:sldLayoutId id="214748366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1932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5"/>
            <a:ext cx="9144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8001000" y="6355080"/>
            <a:ext cx="609600" cy="365125"/>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0" y="6350089"/>
            <a:ext cx="2423777" cy="277146"/>
          </a:xfrm>
          <a:prstGeom prst="rect">
            <a:avLst/>
          </a:prstGeom>
        </p:spPr>
      </p:pic>
    </p:spTree>
    <p:extLst>
      <p:ext uri="{BB962C8B-B14F-4D97-AF65-F5344CB8AC3E}">
        <p14:creationId xmlns:p14="http://schemas.microsoft.com/office/powerpoint/2010/main" val="686487136"/>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1932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5"/>
            <a:ext cx="9144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8001000" y="6355080"/>
            <a:ext cx="609600" cy="365125"/>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0" y="6350089"/>
            <a:ext cx="2423777" cy="277146"/>
          </a:xfrm>
          <a:prstGeom prst="rect">
            <a:avLst/>
          </a:prstGeom>
        </p:spPr>
      </p:pic>
    </p:spTree>
    <p:extLst>
      <p:ext uri="{BB962C8B-B14F-4D97-AF65-F5344CB8AC3E}">
        <p14:creationId xmlns:p14="http://schemas.microsoft.com/office/powerpoint/2010/main" val="1670984030"/>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19326"/>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latin typeface="Arial" panose="020B0604020202020204" pitchFamily="34" charset="0"/>
              <a:cs typeface="Arial" panose="020B0604020202020204" pitchFamily="34" charset="0"/>
            </a:endParaRPr>
          </a:p>
        </p:txBody>
      </p:sp>
      <p:sp>
        <p:nvSpPr>
          <p:cNvPr id="8" name="Rectangle 7"/>
          <p:cNvSpPr/>
          <p:nvPr userDrawn="1"/>
        </p:nvSpPr>
        <p:spPr>
          <a:xfrm>
            <a:off x="0" y="6119325"/>
            <a:ext cx="9144000" cy="7386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8001000" y="6355080"/>
            <a:ext cx="609600" cy="365125"/>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0" y="6350089"/>
            <a:ext cx="2423777" cy="277146"/>
          </a:xfrm>
          <a:prstGeom prst="rect">
            <a:avLst/>
          </a:prstGeom>
        </p:spPr>
      </p:pic>
    </p:spTree>
    <p:extLst>
      <p:ext uri="{BB962C8B-B14F-4D97-AF65-F5344CB8AC3E}">
        <p14:creationId xmlns:p14="http://schemas.microsoft.com/office/powerpoint/2010/main" val="3284341338"/>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FECB7-FA37-4B3E-A51A-A86CB3353C9D}" type="slidenum">
              <a:rPr lang="en-US" smtClean="0"/>
              <a:t>‹#›</a:t>
            </a:fld>
            <a:endParaRPr lang="en-US"/>
          </a:p>
        </p:txBody>
      </p:sp>
    </p:spTree>
    <p:extLst>
      <p:ext uri="{BB962C8B-B14F-4D97-AF65-F5344CB8AC3E}">
        <p14:creationId xmlns:p14="http://schemas.microsoft.com/office/powerpoint/2010/main" val="1160289340"/>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7"/>
            <a:ext cx="9144000" cy="611932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91553"/>
              </a:solidFill>
              <a:cs typeface="Arial" panose="020B0604020202020204" pitchFamily="34" charset="0"/>
            </a:endParaRPr>
          </a:p>
        </p:txBody>
      </p:sp>
      <p:sp>
        <p:nvSpPr>
          <p:cNvPr id="8" name="Rectangle 7"/>
          <p:cNvSpPr/>
          <p:nvPr userDrawn="1"/>
        </p:nvSpPr>
        <p:spPr>
          <a:xfrm>
            <a:off x="0" y="6119325"/>
            <a:ext cx="9144000" cy="738675"/>
          </a:xfrm>
          <a:prstGeom prst="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cs typeface="Arial" panose="020B0604020202020204" pitchFamily="34" charset="0"/>
            </a:endParaRPr>
          </a:p>
        </p:txBody>
      </p:sp>
      <p:sp>
        <p:nvSpPr>
          <p:cNvPr id="10" name="Slide Number Placeholder 5"/>
          <p:cNvSpPr>
            <a:spLocks noGrp="1"/>
          </p:cNvSpPr>
          <p:nvPr>
            <p:ph type="sldNum" sz="quarter" idx="4"/>
          </p:nvPr>
        </p:nvSpPr>
        <p:spPr>
          <a:xfrm>
            <a:off x="8001000" y="6355080"/>
            <a:ext cx="609600" cy="365125"/>
          </a:xfrm>
          <a:prstGeom prst="rect">
            <a:avLst/>
          </a:prstGeom>
        </p:spPr>
        <p:txBody>
          <a:bodyPr vert="horz" lIns="91440" tIns="45720" rIns="91440" bIns="45720" rtlCol="0" anchor="ctr"/>
          <a:lstStyle>
            <a:lvl1pPr algn="r">
              <a:defRPr sz="900">
                <a:solidFill>
                  <a:schemeClr val="tx1"/>
                </a:solidFill>
              </a:defRPr>
            </a:lvl1pPr>
          </a:lstStyle>
          <a:p>
            <a:fld id="{36839232-8DE6-4906-83C6-25E5FB93B92D}" type="slidenum">
              <a:rPr lang="en-US" smtClean="0">
                <a:solidFill>
                  <a:srgbClr val="4A0D66"/>
                </a:solidFill>
              </a:rPr>
              <a:pPr/>
              <a:t>‹#›</a:t>
            </a:fld>
            <a:endParaRPr lang="en-US">
              <a:solidFill>
                <a:srgbClr val="4A0D66"/>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2327" t="43526" r="12913" b="42851"/>
          <a:stretch/>
        </p:blipFill>
        <p:spPr>
          <a:xfrm>
            <a:off x="3492584" y="6298091"/>
            <a:ext cx="2139696" cy="401712"/>
          </a:xfrm>
          <a:prstGeom prst="rect">
            <a:avLst/>
          </a:prstGeom>
          <a:noFill/>
          <a:ln>
            <a:noFill/>
          </a:ln>
        </p:spPr>
      </p:pic>
    </p:spTree>
    <p:extLst>
      <p:ext uri="{BB962C8B-B14F-4D97-AF65-F5344CB8AC3E}">
        <p14:creationId xmlns:p14="http://schemas.microsoft.com/office/powerpoint/2010/main" val="341095503"/>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611932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91553"/>
              </a:solidFill>
              <a:cs typeface="Arial" panose="020B0604020202020204" pitchFamily="34" charset="0"/>
            </a:endParaRPr>
          </a:p>
        </p:txBody>
      </p:sp>
      <p:sp>
        <p:nvSpPr>
          <p:cNvPr id="8" name="Rectangle 7"/>
          <p:cNvSpPr/>
          <p:nvPr userDrawn="1"/>
        </p:nvSpPr>
        <p:spPr>
          <a:xfrm>
            <a:off x="0" y="6119325"/>
            <a:ext cx="9144000" cy="738675"/>
          </a:xfrm>
          <a:prstGeom prst="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cs typeface="Arial" panose="020B0604020202020204" pitchFamily="34" charset="0"/>
            </a:endParaRPr>
          </a:p>
        </p:txBody>
      </p:sp>
      <p:sp>
        <p:nvSpPr>
          <p:cNvPr id="10" name="Slide Number Placeholder 5"/>
          <p:cNvSpPr>
            <a:spLocks noGrp="1"/>
          </p:cNvSpPr>
          <p:nvPr>
            <p:ph type="sldNum" sz="quarter" idx="4"/>
          </p:nvPr>
        </p:nvSpPr>
        <p:spPr>
          <a:xfrm>
            <a:off x="8001000" y="6355080"/>
            <a:ext cx="609600" cy="365125"/>
          </a:xfrm>
          <a:prstGeom prst="rect">
            <a:avLst/>
          </a:prstGeom>
        </p:spPr>
        <p:txBody>
          <a:bodyPr vert="horz" lIns="91440" tIns="45720" rIns="91440" bIns="45720" rtlCol="0" anchor="ctr"/>
          <a:lstStyle>
            <a:lvl1pPr algn="r">
              <a:defRPr sz="900">
                <a:solidFill>
                  <a:schemeClr val="tx1"/>
                </a:solidFill>
              </a:defRPr>
            </a:lvl1pPr>
          </a:lstStyle>
          <a:p>
            <a:fld id="{36839232-8DE6-4906-83C6-25E5FB93B92D}" type="slidenum">
              <a:rPr lang="en-US" smtClean="0">
                <a:solidFill>
                  <a:srgbClr val="4A0D66"/>
                </a:solidFill>
              </a:rPr>
              <a:pPr/>
              <a:t>‹#›</a:t>
            </a:fld>
            <a:endParaRPr lang="en-US" dirty="0">
              <a:solidFill>
                <a:srgbClr val="4A0D66"/>
              </a:solidFill>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2327" t="43526" r="12913" b="42851"/>
          <a:stretch/>
        </p:blipFill>
        <p:spPr>
          <a:xfrm>
            <a:off x="3492584" y="6298091"/>
            <a:ext cx="2139696" cy="401712"/>
          </a:xfrm>
          <a:prstGeom prst="rect">
            <a:avLst/>
          </a:prstGeom>
          <a:noFill/>
          <a:ln>
            <a:noFill/>
          </a:ln>
        </p:spPr>
      </p:pic>
    </p:spTree>
    <p:extLst>
      <p:ext uri="{BB962C8B-B14F-4D97-AF65-F5344CB8AC3E}">
        <p14:creationId xmlns:p14="http://schemas.microsoft.com/office/powerpoint/2010/main" val="2739509290"/>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aging" TargetMode="External"/><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hyperlink" Target="mailto:alacher@alz.org" TargetMode="External"/><Relationship Id="rId4" Type="http://schemas.openxmlformats.org/officeDocument/2006/relationships/hyperlink" Target="http://www.alz.org/publichealt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Maine’s 2012 State Plan for </a:t>
            </a:r>
            <a:r>
              <a:rPr lang="en-US" sz="2800" dirty="0" smtClean="0"/>
              <a:t>Dementia &amp;</a:t>
            </a:r>
            <a:br>
              <a:rPr lang="en-US" sz="2800" dirty="0" smtClean="0"/>
            </a:br>
            <a:r>
              <a:rPr lang="en-US" sz="2800" dirty="0" smtClean="0"/>
              <a:t> The Healthy Brain Initiative</a:t>
            </a:r>
            <a:br>
              <a:rPr lang="en-US" sz="2800" dirty="0" smtClean="0"/>
            </a:br>
            <a:r>
              <a:rPr lang="en-US" sz="2800" dirty="0"/>
              <a:t/>
            </a:r>
            <a:br>
              <a:rPr lang="en-US" sz="2800" dirty="0"/>
            </a:br>
            <a:r>
              <a:rPr lang="en-US" sz="2800" dirty="0"/>
              <a:t/>
            </a:r>
            <a:br>
              <a:rPr lang="en-US" sz="2800" dirty="0"/>
            </a:br>
            <a:r>
              <a:rPr lang="en-US" sz="2000" dirty="0" smtClean="0"/>
              <a:t>Laurie Bowie, </a:t>
            </a:r>
            <a:r>
              <a:rPr lang="en-US" sz="2000" dirty="0"/>
              <a:t>Executive Director, </a:t>
            </a:r>
            <a:r>
              <a:rPr lang="en-US" sz="2000" dirty="0" smtClean="0"/>
              <a:t/>
            </a:r>
            <a:br>
              <a:rPr lang="en-US" sz="2000" dirty="0" smtClean="0"/>
            </a:br>
            <a:r>
              <a:rPr lang="en-US" sz="2000" dirty="0" smtClean="0"/>
              <a:t>Alzheimer’s </a:t>
            </a:r>
            <a:r>
              <a:rPr lang="en-US" sz="2000" dirty="0"/>
              <a:t>Association, Maine </a:t>
            </a:r>
            <a:r>
              <a:rPr lang="en-US" sz="2000" dirty="0" smtClean="0"/>
              <a:t>Chapter</a:t>
            </a:r>
            <a:endParaRPr lang="en-US" sz="2000" dirty="0"/>
          </a:p>
        </p:txBody>
      </p:sp>
    </p:spTree>
    <p:extLst>
      <p:ext uri="{BB962C8B-B14F-4D97-AF65-F5344CB8AC3E}">
        <p14:creationId xmlns:p14="http://schemas.microsoft.com/office/powerpoint/2010/main" val="1288609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65622"/>
            <a:ext cx="5486400" cy="548640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3533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05000"/>
            <a:ext cx="6914389" cy="4099568"/>
          </a:xfrm>
          <a:prstGeom prst="rect">
            <a:avLst/>
          </a:prstGeom>
        </p:spPr>
      </p:pic>
      <p:sp>
        <p:nvSpPr>
          <p:cNvPr id="2" name="Title 1"/>
          <p:cNvSpPr>
            <a:spLocks noGrp="1"/>
          </p:cNvSpPr>
          <p:nvPr>
            <p:ph type="title" idx="4294967295"/>
          </p:nvPr>
        </p:nvSpPr>
        <p:spPr>
          <a:xfrm>
            <a:off x="381000" y="274638"/>
            <a:ext cx="8382000" cy="1630362"/>
          </a:xfrm>
        </p:spPr>
        <p:txBody>
          <a:bodyPr>
            <a:normAutofit/>
          </a:bodyPr>
          <a:lstStyle/>
          <a:p>
            <a:r>
              <a:rPr lang="en-US" sz="4000" b="1" dirty="0" smtClean="0">
                <a:latin typeface="Arial" pitchFamily="34" charset="0"/>
                <a:cs typeface="Arial" pitchFamily="34" charset="0"/>
              </a:rPr>
              <a:t>Life-Course Perspective and Public Health Roles</a:t>
            </a:r>
            <a:endParaRPr lang="en-US" sz="4000" b="1" dirty="0">
              <a:latin typeface="Arial" pitchFamily="34" charset="0"/>
              <a:cs typeface="Arial" pitchFamily="34" charset="0"/>
            </a:endParaRPr>
          </a:p>
        </p:txBody>
      </p:sp>
      <p:sp>
        <p:nvSpPr>
          <p:cNvPr id="3" name="Slide Number Placeholder 2"/>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Tree>
    <p:extLst>
      <p:ext uri="{BB962C8B-B14F-4D97-AF65-F5344CB8AC3E}">
        <p14:creationId xmlns:p14="http://schemas.microsoft.com/office/powerpoint/2010/main" val="4102029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r>
              <a:rPr lang="en-US" sz="4000" b="1" dirty="0" smtClean="0">
                <a:latin typeface="Arial" pitchFamily="34" charset="0"/>
                <a:cs typeface="Arial" pitchFamily="34" charset="0"/>
              </a:rPr>
              <a:t>Core Issues</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p:spPr>
        <p:txBody>
          <a:bodyPr>
            <a:normAutofit/>
          </a:bodyPr>
          <a:lstStyle/>
          <a:p>
            <a:r>
              <a:rPr lang="en-US" sz="2400" dirty="0" smtClean="0">
                <a:latin typeface="Arial" pitchFamily="34" charset="0"/>
                <a:cs typeface="Arial" pitchFamily="34" charset="0"/>
              </a:rPr>
              <a:t>Risk identification and risk reduction</a:t>
            </a:r>
          </a:p>
          <a:p>
            <a:r>
              <a:rPr lang="en-US" sz="2400" dirty="0" smtClean="0">
                <a:latin typeface="Arial" pitchFamily="34" charset="0"/>
                <a:cs typeface="Arial" pitchFamily="34" charset="0"/>
              </a:rPr>
              <a:t>Early detection and diagnosis, and quality of care</a:t>
            </a:r>
          </a:p>
          <a:p>
            <a:r>
              <a:rPr lang="en-US" sz="2400" dirty="0" smtClean="0">
                <a:latin typeface="Arial" pitchFamily="34" charset="0"/>
                <a:cs typeface="Arial" pitchFamily="34" charset="0"/>
              </a:rPr>
              <a:t>Dementia caregiving</a:t>
            </a:r>
          </a:p>
          <a:p>
            <a:r>
              <a:rPr lang="en-US" sz="2400" dirty="0" smtClean="0">
                <a:latin typeface="Arial" pitchFamily="34" charset="0"/>
                <a:cs typeface="Arial" pitchFamily="34" charset="0"/>
              </a:rPr>
              <a:t>Education and training for professionals</a:t>
            </a:r>
          </a:p>
          <a:p>
            <a:r>
              <a:rPr lang="en-US" sz="2400" dirty="0" smtClean="0">
                <a:latin typeface="Arial" pitchFamily="34" charset="0"/>
                <a:cs typeface="Arial" pitchFamily="34" charset="0"/>
              </a:rPr>
              <a:t>Data and evidence for action</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Tree>
    <p:extLst>
      <p:ext uri="{BB962C8B-B14F-4D97-AF65-F5344CB8AC3E}">
        <p14:creationId xmlns:p14="http://schemas.microsoft.com/office/powerpoint/2010/main" val="1768033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
        <p:nvSpPr>
          <p:cNvPr id="5" name="Title 1"/>
          <p:cNvSpPr txBox="1">
            <a:spLocks/>
          </p:cNvSpPr>
          <p:nvPr/>
        </p:nvSpPr>
        <p:spPr>
          <a:xfrm>
            <a:off x="381000" y="205977"/>
            <a:ext cx="3733800" cy="31678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Framework:</a:t>
            </a:r>
            <a:r>
              <a:rPr kumimoji="0" lang="en-US" sz="4000" b="1"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
            </a:r>
            <a:br>
              <a:rPr kumimoji="0" lang="en-US" sz="4000" b="1"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br>
            <a:r>
              <a:rPr kumimoji="0" lang="en-US" sz="4000" b="1"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Essential </a:t>
            </a:r>
            <a:br>
              <a:rPr kumimoji="0" lang="en-US" sz="4000" b="1"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br>
            <a:r>
              <a:rPr kumimoji="0" lang="en-US" sz="4000" b="1"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Services of Public Health</a:t>
            </a:r>
            <a:endParaRPr kumimoji="0" lang="en-US" sz="4000" b="1"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3686" t="10556" r="16223" b="17361"/>
          <a:stretch/>
        </p:blipFill>
        <p:spPr>
          <a:xfrm>
            <a:off x="3810000" y="565241"/>
            <a:ext cx="5286376" cy="5225959"/>
          </a:xfrm>
          <a:prstGeom prst="rect">
            <a:avLst/>
          </a:prstGeom>
        </p:spPr>
      </p:pic>
    </p:spTree>
    <p:extLst>
      <p:ext uri="{BB962C8B-B14F-4D97-AF65-F5344CB8AC3E}">
        <p14:creationId xmlns:p14="http://schemas.microsoft.com/office/powerpoint/2010/main" val="2212321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r>
              <a:rPr lang="en-US" sz="4000" b="1" dirty="0" smtClean="0">
                <a:latin typeface="Arial" pitchFamily="34" charset="0"/>
                <a:cs typeface="Arial" pitchFamily="34" charset="0"/>
              </a:rPr>
              <a:t>Priority Actions</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914400" y="1524000"/>
            <a:ext cx="7391400" cy="4297363"/>
          </a:xfrm>
        </p:spPr>
        <p:txBody>
          <a:bodyPr>
            <a:noAutofit/>
          </a:bodyPr>
          <a:lstStyle/>
          <a:p>
            <a:pPr>
              <a:spcAft>
                <a:spcPts val="1000"/>
              </a:spcAft>
            </a:pPr>
            <a:r>
              <a:rPr lang="en-US" sz="2400" dirty="0">
                <a:latin typeface="Arial" pitchFamily="34" charset="0"/>
                <a:cs typeface="Arial" pitchFamily="34" charset="0"/>
              </a:rPr>
              <a:t>Educate the public about </a:t>
            </a:r>
            <a:r>
              <a:rPr lang="en-US" sz="2400" dirty="0" smtClean="0">
                <a:latin typeface="Arial" pitchFamily="34" charset="0"/>
                <a:cs typeface="Arial" pitchFamily="34" charset="0"/>
              </a:rPr>
              <a:t>talking to health professionals about memory problems. </a:t>
            </a:r>
            <a:r>
              <a:rPr lang="en-US" sz="2400" dirty="0">
                <a:latin typeface="Arial" pitchFamily="34" charset="0"/>
                <a:cs typeface="Arial" pitchFamily="34" charset="0"/>
              </a:rPr>
              <a:t>(E-1)</a:t>
            </a:r>
          </a:p>
          <a:p>
            <a:pPr>
              <a:spcAft>
                <a:spcPts val="1000"/>
              </a:spcAft>
            </a:pPr>
            <a:r>
              <a:rPr lang="en-US" sz="2400" dirty="0" smtClean="0">
                <a:latin typeface="Arial" pitchFamily="34" charset="0"/>
                <a:cs typeface="Arial" pitchFamily="34" charset="0"/>
              </a:rPr>
              <a:t>Build public knowledge about brain health across </a:t>
            </a:r>
            <a:r>
              <a:rPr lang="en-US" sz="2400" dirty="0">
                <a:latin typeface="Arial" pitchFamily="34" charset="0"/>
                <a:cs typeface="Arial" pitchFamily="34" charset="0"/>
              </a:rPr>
              <a:t>the life span. (E-2)</a:t>
            </a:r>
          </a:p>
          <a:p>
            <a:r>
              <a:rPr lang="en-US" sz="2400" dirty="0">
                <a:latin typeface="Arial" pitchFamily="34" charset="0"/>
                <a:cs typeface="Arial" pitchFamily="34" charset="0"/>
              </a:rPr>
              <a:t>Increase </a:t>
            </a:r>
            <a:r>
              <a:rPr lang="en-US" sz="2400" dirty="0" smtClean="0">
                <a:latin typeface="Arial" pitchFamily="34" charset="0"/>
                <a:cs typeface="Arial" pitchFamily="34" charset="0"/>
              </a:rPr>
              <a:t>public awareness about the role </a:t>
            </a:r>
            <a:r>
              <a:rPr lang="en-US" sz="2400" dirty="0">
                <a:latin typeface="Arial" pitchFamily="34" charset="0"/>
                <a:cs typeface="Arial" pitchFamily="34" charset="0"/>
              </a:rPr>
              <a:t>of caregivers </a:t>
            </a:r>
            <a:r>
              <a:rPr lang="en-US" sz="2400" dirty="0" smtClean="0">
                <a:latin typeface="Arial" pitchFamily="34" charset="0"/>
                <a:cs typeface="Arial" pitchFamily="34" charset="0"/>
              </a:rPr>
              <a:t>and their health needs. </a:t>
            </a:r>
            <a:r>
              <a:rPr lang="en-US" sz="2400" dirty="0">
                <a:latin typeface="Arial" pitchFamily="34" charset="0"/>
                <a:cs typeface="Arial" pitchFamily="34" charset="0"/>
              </a:rPr>
              <a:t>(E-3</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Expand people’s use of interventions that enhance health, wellbeing, and independence. (E-7)</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476875"/>
            <a:ext cx="2093980" cy="588265"/>
          </a:xfrm>
          <a:prstGeom prst="rect">
            <a:avLst/>
          </a:prstGeom>
        </p:spPr>
      </p:pic>
    </p:spTree>
    <p:extLst>
      <p:ext uri="{BB962C8B-B14F-4D97-AF65-F5344CB8AC3E}">
        <p14:creationId xmlns:p14="http://schemas.microsoft.com/office/powerpoint/2010/main" val="1707561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9709" y="5410200"/>
            <a:ext cx="4343409" cy="649225"/>
          </a:xfrm>
          <a:prstGeom prst="rect">
            <a:avLst/>
          </a:prstGeom>
        </p:spPr>
      </p:pic>
      <p:sp>
        <p:nvSpPr>
          <p:cNvPr id="2" name="Title 1"/>
          <p:cNvSpPr>
            <a:spLocks noGrp="1"/>
          </p:cNvSpPr>
          <p:nvPr>
            <p:ph type="title" idx="4294967295"/>
          </p:nvPr>
        </p:nvSpPr>
        <p:spPr>
          <a:xfrm>
            <a:off x="457200" y="274638"/>
            <a:ext cx="8229600" cy="1143000"/>
          </a:xfrm>
        </p:spPr>
        <p:txBody>
          <a:bodyPr>
            <a:normAutofit/>
          </a:bodyPr>
          <a:lstStyle/>
          <a:p>
            <a:r>
              <a:rPr lang="en-US" sz="4000" b="1" dirty="0" smtClean="0">
                <a:latin typeface="Arial" pitchFamily="34" charset="0"/>
                <a:cs typeface="Arial" pitchFamily="34" charset="0"/>
              </a:rPr>
              <a:t>Priority Actions</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838200" y="1600200"/>
            <a:ext cx="7467600" cy="4221163"/>
          </a:xfrm>
        </p:spPr>
        <p:txBody>
          <a:bodyPr>
            <a:normAutofit/>
          </a:bodyPr>
          <a:lstStyle/>
          <a:p>
            <a:pPr>
              <a:spcAft>
                <a:spcPts val="1000"/>
              </a:spcAft>
            </a:pPr>
            <a:r>
              <a:rPr lang="en-US" sz="2400" dirty="0">
                <a:latin typeface="Arial" pitchFamily="34" charset="0"/>
                <a:cs typeface="Arial" pitchFamily="34" charset="0"/>
              </a:rPr>
              <a:t>Integrate effective interventions and best practices into policies and practices. (P-1)</a:t>
            </a:r>
          </a:p>
          <a:p>
            <a:r>
              <a:rPr lang="en-US" sz="2400">
                <a:latin typeface="Arial" pitchFamily="34" charset="0"/>
                <a:cs typeface="Arial" pitchFamily="34" charset="0"/>
              </a:rPr>
              <a:t>Educate policy makers about cognitive health and impairment and the role of public health. </a:t>
            </a:r>
            <a:r>
              <a:rPr lang="en-US" sz="2400" dirty="0">
                <a:latin typeface="Arial" pitchFamily="34" charset="0"/>
                <a:cs typeface="Arial" pitchFamily="34" charset="0"/>
              </a:rPr>
              <a:t>(P-3)</a:t>
            </a: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Tree>
    <p:extLst>
      <p:ext uri="{BB962C8B-B14F-4D97-AF65-F5344CB8AC3E}">
        <p14:creationId xmlns:p14="http://schemas.microsoft.com/office/powerpoint/2010/main" val="2186918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271" y="5397657"/>
            <a:ext cx="3974600" cy="649225"/>
          </a:xfrm>
          <a:prstGeom prst="rect">
            <a:avLst/>
          </a:prstGeom>
        </p:spPr>
      </p:pic>
      <p:sp>
        <p:nvSpPr>
          <p:cNvPr id="2" name="Title 1"/>
          <p:cNvSpPr>
            <a:spLocks noGrp="1"/>
          </p:cNvSpPr>
          <p:nvPr>
            <p:ph type="title" idx="4294967295"/>
          </p:nvPr>
        </p:nvSpPr>
        <p:spPr>
          <a:xfrm>
            <a:off x="457200" y="274638"/>
            <a:ext cx="8229600" cy="1143000"/>
          </a:xfrm>
        </p:spPr>
        <p:txBody>
          <a:bodyPr>
            <a:normAutofit/>
          </a:bodyPr>
          <a:lstStyle/>
          <a:p>
            <a:r>
              <a:rPr lang="en-US" sz="4000" b="1" dirty="0" smtClean="0">
                <a:latin typeface="Arial" pitchFamily="34" charset="0"/>
                <a:cs typeface="Arial" pitchFamily="34" charset="0"/>
              </a:rPr>
              <a:t>Priority Actions</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914400" y="1676400"/>
            <a:ext cx="7391400" cy="4144963"/>
          </a:xfrm>
        </p:spPr>
        <p:txBody>
          <a:bodyPr>
            <a:noAutofit/>
          </a:bodyPr>
          <a:lstStyle/>
          <a:p>
            <a:pPr>
              <a:spcAft>
                <a:spcPts val="1000"/>
              </a:spcAft>
            </a:pPr>
            <a:r>
              <a:rPr lang="en-US" sz="2400" dirty="0" smtClean="0">
                <a:latin typeface="Arial" pitchFamily="34" charset="0"/>
                <a:cs typeface="Arial" pitchFamily="34" charset="0"/>
              </a:rPr>
              <a:t>Prepare public </a:t>
            </a:r>
            <a:r>
              <a:rPr lang="en-US" sz="2400" dirty="0">
                <a:latin typeface="Arial" pitchFamily="34" charset="0"/>
                <a:cs typeface="Arial" pitchFamily="34" charset="0"/>
              </a:rPr>
              <a:t>health and healthcare professionals </a:t>
            </a:r>
            <a:r>
              <a:rPr lang="en-US" sz="2400" dirty="0" smtClean="0">
                <a:latin typeface="Arial" pitchFamily="34" charset="0"/>
                <a:cs typeface="Arial" pitchFamily="34" charset="0"/>
              </a:rPr>
              <a:t>to inform people about brain health. </a:t>
            </a:r>
            <a:r>
              <a:rPr lang="en-US" sz="2400" dirty="0">
                <a:latin typeface="Arial" pitchFamily="34" charset="0"/>
                <a:cs typeface="Arial" pitchFamily="34" charset="0"/>
              </a:rPr>
              <a:t>(W-1)</a:t>
            </a:r>
          </a:p>
          <a:p>
            <a:pPr>
              <a:spcAft>
                <a:spcPts val="1000"/>
              </a:spcAft>
            </a:pPr>
            <a:r>
              <a:rPr lang="en-US" sz="2400" dirty="0" smtClean="0">
                <a:latin typeface="Arial" pitchFamily="34" charset="0"/>
                <a:cs typeface="Arial" pitchFamily="34" charset="0"/>
              </a:rPr>
              <a:t>Inform </a:t>
            </a:r>
            <a:r>
              <a:rPr lang="en-US" sz="2400" dirty="0">
                <a:latin typeface="Arial" pitchFamily="34" charset="0"/>
                <a:cs typeface="Arial" pitchFamily="34" charset="0"/>
              </a:rPr>
              <a:t>public health professionals about </a:t>
            </a:r>
            <a:r>
              <a:rPr lang="en-US" sz="2400" dirty="0" smtClean="0">
                <a:latin typeface="Arial" pitchFamily="34" charset="0"/>
                <a:cs typeface="Arial" pitchFamily="34" charset="0"/>
              </a:rPr>
              <a:t>their role in addressing dementia. </a:t>
            </a:r>
            <a:r>
              <a:rPr lang="en-US" sz="2400" dirty="0">
                <a:latin typeface="Arial" pitchFamily="34" charset="0"/>
                <a:cs typeface="Arial" pitchFamily="34" charset="0"/>
              </a:rPr>
              <a:t>(W-3</a:t>
            </a:r>
            <a:r>
              <a:rPr lang="en-US" sz="2400" dirty="0" smtClean="0">
                <a:latin typeface="Arial" pitchFamily="34" charset="0"/>
                <a:cs typeface="Arial" pitchFamily="34" charset="0"/>
              </a:rPr>
              <a:t>)</a:t>
            </a:r>
          </a:p>
          <a:p>
            <a:pPr>
              <a:spcAft>
                <a:spcPts val="1000"/>
              </a:spcAft>
            </a:pPr>
            <a:r>
              <a:rPr lang="en-US" sz="2400" dirty="0" smtClean="0">
                <a:latin typeface="Arial" pitchFamily="34" charset="0"/>
                <a:cs typeface="Arial" pitchFamily="34" charset="0"/>
              </a:rPr>
              <a:t>Educate healthcare professionals about their role in addressing dementia. </a:t>
            </a:r>
            <a:r>
              <a:rPr lang="en-US" sz="2400" dirty="0">
                <a:latin typeface="Arial" pitchFamily="34" charset="0"/>
                <a:cs typeface="Arial" pitchFamily="34" charset="0"/>
              </a:rPr>
              <a:t>(W-4</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Tree>
    <p:extLst>
      <p:ext uri="{BB962C8B-B14F-4D97-AF65-F5344CB8AC3E}">
        <p14:creationId xmlns:p14="http://schemas.microsoft.com/office/powerpoint/2010/main" val="2434896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5414771"/>
            <a:ext cx="2118364" cy="643129"/>
          </a:xfrm>
          <a:prstGeom prst="rect">
            <a:avLst/>
          </a:prstGeom>
        </p:spPr>
      </p:pic>
      <p:sp>
        <p:nvSpPr>
          <p:cNvPr id="2" name="Title 1"/>
          <p:cNvSpPr>
            <a:spLocks noGrp="1"/>
          </p:cNvSpPr>
          <p:nvPr>
            <p:ph type="title" idx="4294967295"/>
          </p:nvPr>
        </p:nvSpPr>
        <p:spPr>
          <a:xfrm>
            <a:off x="457200" y="274638"/>
            <a:ext cx="8229600" cy="1143000"/>
          </a:xfrm>
        </p:spPr>
        <p:txBody>
          <a:bodyPr>
            <a:normAutofit/>
          </a:bodyPr>
          <a:lstStyle/>
          <a:p>
            <a:r>
              <a:rPr lang="en-US" sz="4000" b="1" dirty="0" smtClean="0">
                <a:latin typeface="Arial" pitchFamily="34" charset="0"/>
                <a:cs typeface="Arial" pitchFamily="34" charset="0"/>
              </a:rPr>
              <a:t>Priority Actions</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838200" y="1600200"/>
            <a:ext cx="7391400" cy="4525963"/>
          </a:xfrm>
        </p:spPr>
        <p:txBody>
          <a:bodyPr>
            <a:normAutofit/>
          </a:bodyPr>
          <a:lstStyle/>
          <a:p>
            <a:pPr>
              <a:spcAft>
                <a:spcPts val="1000"/>
              </a:spcAft>
            </a:pPr>
            <a:r>
              <a:rPr lang="en-US" sz="2400" dirty="0">
                <a:latin typeface="Arial" pitchFamily="34" charset="0"/>
                <a:cs typeface="Arial" pitchFamily="34" charset="0"/>
              </a:rPr>
              <a:t>Implement the Behavioral Risk Factor Surveillance System (BRFSS) </a:t>
            </a:r>
            <a:r>
              <a:rPr lang="en-US" sz="2400" dirty="0" smtClean="0">
                <a:latin typeface="Arial" pitchFamily="34" charset="0"/>
                <a:cs typeface="Arial" pitchFamily="34" charset="0"/>
              </a:rPr>
              <a:t>modules for Cognitive Decline and Caregiving. </a:t>
            </a:r>
            <a:r>
              <a:rPr lang="en-US" sz="2400" dirty="0">
                <a:latin typeface="Arial" pitchFamily="34" charset="0"/>
                <a:cs typeface="Arial" pitchFamily="34" charset="0"/>
              </a:rPr>
              <a:t>(M-1</a:t>
            </a:r>
            <a:r>
              <a:rPr lang="en-US" sz="2400" dirty="0" smtClean="0">
                <a:latin typeface="Arial" pitchFamily="34" charset="0"/>
                <a:cs typeface="Arial" pitchFamily="34" charset="0"/>
              </a:rPr>
              <a:t>)</a:t>
            </a:r>
          </a:p>
          <a:p>
            <a:pPr>
              <a:spcAft>
                <a:spcPts val="1000"/>
              </a:spcAft>
            </a:pPr>
            <a:r>
              <a:rPr lang="en-US" sz="2400" dirty="0">
                <a:latin typeface="Arial" pitchFamily="34" charset="0"/>
                <a:cs typeface="Arial" pitchFamily="34" charset="0"/>
              </a:rPr>
              <a:t>Use data </a:t>
            </a:r>
            <a:r>
              <a:rPr lang="en-US" sz="2400" dirty="0" smtClean="0">
                <a:latin typeface="Arial" pitchFamily="34" charset="0"/>
                <a:cs typeface="Arial" pitchFamily="34" charset="0"/>
              </a:rPr>
              <a:t>to inform public health programs and policies.  </a:t>
            </a:r>
            <a:r>
              <a:rPr lang="en-US" sz="2400" dirty="0">
                <a:latin typeface="Arial" pitchFamily="34" charset="0"/>
                <a:cs typeface="Arial" pitchFamily="34" charset="0"/>
              </a:rPr>
              <a:t>(M-3</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Tree>
    <p:extLst>
      <p:ext uri="{BB962C8B-B14F-4D97-AF65-F5344CB8AC3E}">
        <p14:creationId xmlns:p14="http://schemas.microsoft.com/office/powerpoint/2010/main" val="1433993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fontScale="90000"/>
          </a:bodyPr>
          <a:lstStyle/>
          <a:p>
            <a:r>
              <a:rPr lang="en-US" b="1" dirty="0" smtClean="0">
                <a:latin typeface="Arial" pitchFamily="34" charset="0"/>
                <a:cs typeface="Arial" pitchFamily="34" charset="0"/>
              </a:rPr>
              <a:t>What You Can Do – </a:t>
            </a:r>
            <a:r>
              <a:rPr lang="en-US" b="1" u="sng" dirty="0" smtClean="0">
                <a:latin typeface="Arial" pitchFamily="34" charset="0"/>
                <a:cs typeface="Arial" pitchFamily="34" charset="0"/>
              </a:rPr>
              <a:t>Public Health</a:t>
            </a:r>
            <a:endParaRPr lang="en-US" b="1" u="sng" dirty="0">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p:spPr>
        <p:txBody>
          <a:bodyPr>
            <a:normAutofit/>
          </a:bodyPr>
          <a:lstStyle/>
          <a:p>
            <a:pPr marL="0" indent="0">
              <a:buNone/>
            </a:pPr>
            <a:r>
              <a:rPr lang="en-US" b="1" dirty="0" smtClean="0">
                <a:latin typeface="Arial" pitchFamily="34" charset="0"/>
                <a:cs typeface="Arial" pitchFamily="34" charset="0"/>
              </a:rPr>
              <a:t>Public Health Organizations</a:t>
            </a:r>
          </a:p>
          <a:p>
            <a:r>
              <a:rPr lang="en-US" sz="2400" dirty="0" smtClean="0">
                <a:latin typeface="Arial" pitchFamily="34" charset="0"/>
                <a:cs typeface="Arial" pitchFamily="34" charset="0"/>
              </a:rPr>
              <a:t>Raise awareness</a:t>
            </a:r>
          </a:p>
          <a:p>
            <a:r>
              <a:rPr lang="en-US" sz="2400" dirty="0" smtClean="0">
                <a:latin typeface="Arial" pitchFamily="34" charset="0"/>
                <a:cs typeface="Arial" pitchFamily="34" charset="0"/>
              </a:rPr>
              <a:t>Educate your members, constituents</a:t>
            </a:r>
          </a:p>
          <a:p>
            <a:pPr marL="0" indent="0">
              <a:buNone/>
            </a:pPr>
            <a:r>
              <a:rPr lang="en-US" b="1" dirty="0" smtClean="0">
                <a:latin typeface="Arial" pitchFamily="34" charset="0"/>
                <a:cs typeface="Arial" pitchFamily="34" charset="0"/>
              </a:rPr>
              <a:t>State and Local Public Health</a:t>
            </a:r>
          </a:p>
          <a:p>
            <a:r>
              <a:rPr lang="en-US" sz="2400" dirty="0" smtClean="0">
                <a:latin typeface="Arial" pitchFamily="34" charset="0"/>
                <a:cs typeface="Arial" pitchFamily="34" charset="0"/>
              </a:rPr>
              <a:t>Review Road Map </a:t>
            </a:r>
          </a:p>
          <a:p>
            <a:r>
              <a:rPr lang="en-US" sz="2400" dirty="0" smtClean="0">
                <a:latin typeface="Arial" pitchFamily="34" charset="0"/>
                <a:cs typeface="Arial" pitchFamily="34" charset="0"/>
              </a:rPr>
              <a:t>Prioritize and implement actions</a:t>
            </a:r>
          </a:p>
          <a:p>
            <a:r>
              <a:rPr lang="en-US" sz="2400" dirty="0" smtClean="0">
                <a:latin typeface="Arial" pitchFamily="34" charset="0"/>
                <a:cs typeface="Arial" pitchFamily="34" charset="0"/>
              </a:rPr>
              <a:t>Evaluate</a:t>
            </a:r>
          </a:p>
          <a:p>
            <a:r>
              <a:rPr lang="en-US" sz="2400" dirty="0" smtClean="0">
                <a:latin typeface="Arial" pitchFamily="34" charset="0"/>
                <a:cs typeface="Arial" pitchFamily="34" charset="0"/>
              </a:rPr>
              <a:t>Share your successes</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733800"/>
            <a:ext cx="2301543" cy="2200275"/>
          </a:xfrm>
          <a:prstGeom prst="rect">
            <a:avLst/>
          </a:prstGeom>
        </p:spPr>
      </p:pic>
    </p:spTree>
    <p:extLst>
      <p:ext uri="{BB962C8B-B14F-4D97-AF65-F5344CB8AC3E}">
        <p14:creationId xmlns:p14="http://schemas.microsoft.com/office/powerpoint/2010/main" val="4278170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534400" cy="1143000"/>
          </a:xfrm>
        </p:spPr>
        <p:txBody>
          <a:bodyPr>
            <a:normAutofit fontScale="90000"/>
          </a:bodyPr>
          <a:lstStyle/>
          <a:p>
            <a:r>
              <a:rPr lang="en-US" b="1" dirty="0">
                <a:latin typeface="Arial" pitchFamily="34" charset="0"/>
                <a:cs typeface="Arial" pitchFamily="34" charset="0"/>
              </a:rPr>
              <a:t>What You Can Do – </a:t>
            </a:r>
            <a:r>
              <a:rPr lang="en-US" b="1" u="sng" dirty="0" smtClean="0">
                <a:latin typeface="Arial" pitchFamily="34" charset="0"/>
                <a:cs typeface="Arial" pitchFamily="34" charset="0"/>
              </a:rPr>
              <a:t>Other Partners</a:t>
            </a:r>
            <a:endParaRPr lang="en-US" b="1" u="sng" dirty="0">
              <a:latin typeface="Arial" pitchFamily="34" charset="0"/>
              <a:cs typeface="Arial" pitchFamily="34" charset="0"/>
            </a:endParaRPr>
          </a:p>
        </p:txBody>
      </p:sp>
      <p:sp>
        <p:nvSpPr>
          <p:cNvPr id="3" name="Content Placeholder 2"/>
          <p:cNvSpPr>
            <a:spLocks noGrp="1"/>
          </p:cNvSpPr>
          <p:nvPr>
            <p:ph idx="4294967295"/>
          </p:nvPr>
        </p:nvSpPr>
        <p:spPr>
          <a:xfrm>
            <a:off x="457200" y="1600200"/>
            <a:ext cx="8229600" cy="4525963"/>
          </a:xfrm>
        </p:spPr>
        <p:txBody>
          <a:bodyPr/>
          <a:lstStyle/>
          <a:p>
            <a:pPr marL="0" indent="0">
              <a:buNone/>
            </a:pPr>
            <a:r>
              <a:rPr lang="en-US" b="1" i="1" dirty="0" smtClean="0">
                <a:latin typeface="Arial" pitchFamily="34" charset="0"/>
                <a:cs typeface="Arial" pitchFamily="34" charset="0"/>
              </a:rPr>
              <a:t>As appropriate:</a:t>
            </a:r>
          </a:p>
          <a:p>
            <a:r>
              <a:rPr lang="en-US" sz="2400" dirty="0" smtClean="0">
                <a:latin typeface="Arial" pitchFamily="34" charset="0"/>
                <a:cs typeface="Arial" pitchFamily="34" charset="0"/>
              </a:rPr>
              <a:t>Promote the Road Map</a:t>
            </a:r>
          </a:p>
          <a:p>
            <a:r>
              <a:rPr lang="en-US" sz="2400" dirty="0" smtClean="0">
                <a:latin typeface="Arial" pitchFamily="34" charset="0"/>
                <a:cs typeface="Arial" pitchFamily="34" charset="0"/>
              </a:rPr>
              <a:t>Inform policy makers</a:t>
            </a:r>
          </a:p>
          <a:p>
            <a:r>
              <a:rPr lang="en-US" sz="2400" dirty="0" smtClean="0">
                <a:latin typeface="Arial" pitchFamily="34" charset="0"/>
                <a:cs typeface="Arial" pitchFamily="34" charset="0"/>
              </a:rPr>
              <a:t>Integrate into existing community benefit and other plans</a:t>
            </a:r>
          </a:p>
          <a:p>
            <a:r>
              <a:rPr lang="en-US" sz="2400" dirty="0" smtClean="0">
                <a:latin typeface="Arial" pitchFamily="34" charset="0"/>
                <a:cs typeface="Arial" pitchFamily="34" charset="0"/>
              </a:rPr>
              <a:t>Collaborate on implementation </a:t>
            </a:r>
          </a:p>
          <a:p>
            <a:r>
              <a:rPr lang="en-US" sz="2400" dirty="0" smtClean="0">
                <a:latin typeface="Arial" pitchFamily="34" charset="0"/>
                <a:cs typeface="Arial" pitchFamily="34" charset="0"/>
              </a:rPr>
              <a:t>Conduct applied research and translation</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3850894"/>
            <a:ext cx="1600200" cy="1755906"/>
          </a:xfrm>
          <a:prstGeom prst="rect">
            <a:avLst/>
          </a:prstGeom>
        </p:spPr>
      </p:pic>
    </p:spTree>
    <p:extLst>
      <p:ext uri="{BB962C8B-B14F-4D97-AF65-F5344CB8AC3E}">
        <p14:creationId xmlns:p14="http://schemas.microsoft.com/office/powerpoint/2010/main" val="2585414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Mission</a:t>
            </a:r>
            <a:endParaRPr lang="en-US" dirty="0"/>
          </a:p>
        </p:txBody>
      </p:sp>
      <p:sp>
        <p:nvSpPr>
          <p:cNvPr id="6" name="Content Placeholder 5"/>
          <p:cNvSpPr>
            <a:spLocks noGrp="1"/>
          </p:cNvSpPr>
          <p:nvPr>
            <p:ph idx="1"/>
          </p:nvPr>
        </p:nvSpPr>
        <p:spPr/>
        <p:txBody>
          <a:bodyPr/>
          <a:lstStyle/>
          <a:p>
            <a:pPr marL="0" indent="0">
              <a:buNone/>
            </a:pPr>
            <a:endParaRPr lang="en-US" dirty="0" smtClean="0"/>
          </a:p>
          <a:p>
            <a:pPr marL="0" indent="0">
              <a:buNone/>
            </a:pPr>
            <a:r>
              <a:rPr lang="en-US" dirty="0" smtClean="0"/>
              <a:t>To eliminate Alzheimer’s disease through the advancement of research; to provide and enhance care and support for all affected; and to reduce the risk of dementia through the promotion of brain health.</a:t>
            </a:r>
            <a:endParaRPr lang="en-US" dirty="0"/>
          </a:p>
        </p:txBody>
      </p:sp>
    </p:spTree>
    <p:extLst>
      <p:ext uri="{BB962C8B-B14F-4D97-AF65-F5344CB8AC3E}">
        <p14:creationId xmlns:p14="http://schemas.microsoft.com/office/powerpoint/2010/main" val="2673115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7800" y="678180"/>
            <a:ext cx="6096000" cy="1143000"/>
          </a:xfrm>
        </p:spPr>
        <p:txBody>
          <a:bodyPr>
            <a:normAutofit fontScale="90000"/>
          </a:bodyPr>
          <a:lstStyle/>
          <a:p>
            <a:pPr marL="114300" algn="l"/>
            <a:r>
              <a:rPr lang="en-US" b="1" dirty="0" smtClean="0">
                <a:latin typeface="Arial" pitchFamily="34" charset="0"/>
                <a:cs typeface="Arial" pitchFamily="34" charset="0"/>
              </a:rPr>
              <a:t>Road Map for </a:t>
            </a:r>
            <a:br>
              <a:rPr lang="en-US" b="1" dirty="0" smtClean="0">
                <a:latin typeface="Arial" pitchFamily="34" charset="0"/>
                <a:cs typeface="Arial" pitchFamily="34" charset="0"/>
              </a:rPr>
            </a:br>
            <a:r>
              <a:rPr lang="en-US" b="1" dirty="0" smtClean="0">
                <a:latin typeface="Arial" pitchFamily="34" charset="0"/>
                <a:cs typeface="Arial" pitchFamily="34" charset="0"/>
              </a:rPr>
              <a:t>Indian Country</a:t>
            </a:r>
            <a:endParaRPr lang="en-US" b="1" u="sng" dirty="0">
              <a:latin typeface="Arial" pitchFamily="34" charset="0"/>
              <a:cs typeface="Arial" pitchFamily="34" charset="0"/>
            </a:endParaRPr>
          </a:p>
        </p:txBody>
      </p:sp>
      <p:sp>
        <p:nvSpPr>
          <p:cNvPr id="3" name="Content Placeholder 2"/>
          <p:cNvSpPr>
            <a:spLocks noGrp="1"/>
          </p:cNvSpPr>
          <p:nvPr>
            <p:ph idx="4294967295"/>
          </p:nvPr>
        </p:nvSpPr>
        <p:spPr>
          <a:xfrm>
            <a:off x="457200" y="2118360"/>
            <a:ext cx="8229600" cy="4007803"/>
          </a:xfrm>
        </p:spPr>
        <p:txBody>
          <a:bodyPr/>
          <a:lstStyle/>
          <a:p>
            <a:pPr marL="0" indent="0">
              <a:buNone/>
            </a:pPr>
            <a:r>
              <a:rPr lang="en-US" sz="2400" i="1" dirty="0">
                <a:latin typeface="Arial" pitchFamily="34" charset="0"/>
                <a:cs typeface="Arial" pitchFamily="34" charset="0"/>
              </a:rPr>
              <a:t>American Indians and Alaska Natives: gains in longevity, but </a:t>
            </a:r>
            <a:r>
              <a:rPr lang="en-US" sz="2400" i="1" dirty="0" smtClean="0">
                <a:latin typeface="Arial" pitchFamily="34" charset="0"/>
                <a:cs typeface="Arial" pitchFamily="34" charset="0"/>
              </a:rPr>
              <a:t>elders </a:t>
            </a:r>
            <a:r>
              <a:rPr lang="en-US" sz="2400" i="1" dirty="0">
                <a:latin typeface="Arial" pitchFamily="34" charset="0"/>
                <a:cs typeface="Arial" pitchFamily="34" charset="0"/>
              </a:rPr>
              <a:t>with higher </a:t>
            </a:r>
            <a:r>
              <a:rPr lang="en-US" sz="2400" i="1" dirty="0" smtClean="0">
                <a:latin typeface="Arial" pitchFamily="34" charset="0"/>
                <a:cs typeface="Arial" pitchFamily="34" charset="0"/>
              </a:rPr>
              <a:t>risks for </a:t>
            </a:r>
            <a:r>
              <a:rPr lang="en-US" sz="2400" i="1" dirty="0">
                <a:latin typeface="Arial" pitchFamily="34" charset="0"/>
                <a:cs typeface="Arial" pitchFamily="34" charset="0"/>
              </a:rPr>
              <a:t>dementia and heart disease</a:t>
            </a:r>
          </a:p>
          <a:p>
            <a:pPr marL="0" indent="0">
              <a:buNone/>
            </a:pPr>
            <a:endParaRPr lang="en-US" sz="1600" dirty="0" smtClean="0">
              <a:latin typeface="Arial" pitchFamily="34" charset="0"/>
              <a:cs typeface="Arial" pitchFamily="34" charset="0"/>
            </a:endParaRPr>
          </a:p>
          <a:p>
            <a:r>
              <a:rPr lang="en-US" sz="2400" dirty="0" smtClean="0">
                <a:latin typeface="Arial" pitchFamily="34" charset="0"/>
                <a:cs typeface="Arial" pitchFamily="34" charset="0"/>
              </a:rPr>
              <a:t>Tailored </a:t>
            </a:r>
            <a:r>
              <a:rPr lang="en-US" sz="2400" dirty="0">
                <a:latin typeface="Arial" pitchFamily="34" charset="0"/>
                <a:cs typeface="Arial" pitchFamily="34" charset="0"/>
              </a:rPr>
              <a:t>for </a:t>
            </a:r>
            <a:r>
              <a:rPr lang="en-US" sz="2400" dirty="0" smtClean="0">
                <a:latin typeface="Arial" pitchFamily="34" charset="0"/>
                <a:cs typeface="Arial" pitchFamily="34" charset="0"/>
              </a:rPr>
              <a:t>tribal </a:t>
            </a:r>
            <a:r>
              <a:rPr lang="en-US" sz="2400" dirty="0">
                <a:latin typeface="Arial" pitchFamily="34" charset="0"/>
                <a:cs typeface="Arial" pitchFamily="34" charset="0"/>
              </a:rPr>
              <a:t>and Native health leaders to engage their communities on Alzheimer’s and other dementias</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Suggest public health responses to </a:t>
            </a:r>
          </a:p>
          <a:p>
            <a:pPr lvl="1"/>
            <a:r>
              <a:rPr lang="en-US" sz="2000" dirty="0" smtClean="0">
                <a:latin typeface="Arial" pitchFamily="34" charset="0"/>
                <a:cs typeface="Arial" pitchFamily="34" charset="0"/>
              </a:rPr>
              <a:t>Reduce risk for cognitive decline</a:t>
            </a:r>
          </a:p>
          <a:p>
            <a:pPr lvl="1"/>
            <a:r>
              <a:rPr lang="en-US" sz="2000" dirty="0" smtClean="0">
                <a:latin typeface="Arial" pitchFamily="34" charset="0"/>
                <a:cs typeface="Arial" pitchFamily="34" charset="0"/>
              </a:rPr>
              <a:t>Advance early detection</a:t>
            </a:r>
          </a:p>
          <a:p>
            <a:pPr lvl="1"/>
            <a:r>
              <a:rPr lang="en-US" sz="2000" dirty="0" smtClean="0">
                <a:latin typeface="Arial" pitchFamily="34" charset="0"/>
                <a:cs typeface="Arial" pitchFamily="34" charset="0"/>
              </a:rPr>
              <a:t>Support caregivers</a:t>
            </a:r>
          </a:p>
          <a:p>
            <a:pPr lvl="1"/>
            <a:r>
              <a:rPr lang="en-US" sz="2000" dirty="0" smtClean="0">
                <a:latin typeface="Arial" pitchFamily="34" charset="0"/>
                <a:cs typeface="Arial" pitchFamily="34" charset="0"/>
              </a:rPr>
              <a:t>Monitor and evaluate</a:t>
            </a:r>
          </a:p>
          <a:p>
            <a:endParaRPr lang="en-US" sz="24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320" y="381000"/>
            <a:ext cx="1737360" cy="1737360"/>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78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832104"/>
          </a:xfrm>
        </p:spPr>
        <p:txBody>
          <a:bodyPr/>
          <a:lstStyle/>
          <a:p>
            <a:pPr algn="ctr"/>
            <a:r>
              <a:rPr lang="en-US" dirty="0"/>
              <a:t>Building Our Largest Dementia (BOLD) Infrastructure for Alzheimer’s Act</a:t>
            </a:r>
            <a:br>
              <a:rPr lang="en-US" dirty="0"/>
            </a:br>
            <a:r>
              <a:rPr lang="en-US" dirty="0" smtClean="0"/>
              <a:t>(P.L. 115-406)</a:t>
            </a:r>
            <a:endParaRPr lang="en-US" dirty="0"/>
          </a:p>
        </p:txBody>
      </p:sp>
    </p:spTree>
    <p:extLst>
      <p:ext uri="{BB962C8B-B14F-4D97-AF65-F5344CB8AC3E}">
        <p14:creationId xmlns:p14="http://schemas.microsoft.com/office/powerpoint/2010/main" val="3544593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59" y="787400"/>
            <a:ext cx="6172200" cy="832104"/>
          </a:xfrm>
        </p:spPr>
        <p:txBody>
          <a:bodyPr/>
          <a:lstStyle/>
          <a:p>
            <a:pPr algn="ctr"/>
            <a:r>
              <a:rPr lang="en-US" dirty="0" smtClean="0"/>
              <a:t>3 Components of BOLD</a:t>
            </a:r>
            <a:endParaRPr lang="en-US" dirty="0"/>
          </a:p>
        </p:txBody>
      </p:sp>
      <p:sp>
        <p:nvSpPr>
          <p:cNvPr id="3" name="Rectangle 2"/>
          <p:cNvSpPr/>
          <p:nvPr/>
        </p:nvSpPr>
        <p:spPr>
          <a:xfrm>
            <a:off x="266927" y="2692566"/>
            <a:ext cx="2651760" cy="2651760"/>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p:cNvSpPr/>
          <p:nvPr/>
        </p:nvSpPr>
        <p:spPr>
          <a:xfrm>
            <a:off x="6111240" y="2717800"/>
            <a:ext cx="2651760" cy="2651760"/>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3193301" y="2717800"/>
            <a:ext cx="2651760" cy="2651760"/>
          </a:xfrm>
          <a:prstGeom prst="rect">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p:cNvSpPr txBox="1"/>
          <p:nvPr/>
        </p:nvSpPr>
        <p:spPr>
          <a:xfrm>
            <a:off x="564107" y="4293199"/>
            <a:ext cx="20574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Arial"/>
                <a:ea typeface="+mn-ea"/>
                <a:cs typeface="+mn-cs"/>
              </a:rPr>
              <a:t>Establishes Alzheimer’s Centers of Excellence</a:t>
            </a: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p:cNvSpPr txBox="1"/>
          <p:nvPr/>
        </p:nvSpPr>
        <p:spPr>
          <a:xfrm>
            <a:off x="6367899" y="4351435"/>
            <a:ext cx="20574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Arial"/>
                <a:ea typeface="+mn-ea"/>
                <a:cs typeface="+mn-cs"/>
              </a:rPr>
              <a:t>Increases data analysis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Arial"/>
                <a:ea typeface="+mn-ea"/>
                <a:cs typeface="+mn-cs"/>
              </a:rPr>
              <a:t>timely reporting</a:t>
            </a: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Box 10"/>
          <p:cNvSpPr txBox="1"/>
          <p:nvPr/>
        </p:nvSpPr>
        <p:spPr>
          <a:xfrm>
            <a:off x="3193301" y="4293199"/>
            <a:ext cx="25908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Arial"/>
                <a:ea typeface="+mn-ea"/>
                <a:cs typeface="+mn-cs"/>
              </a:rPr>
              <a:t>Provides funding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solidFill>
                <a:effectLst/>
                <a:uLnTx/>
                <a:uFillTx/>
                <a:latin typeface="Arial"/>
                <a:ea typeface="+mn-ea"/>
                <a:cs typeface="+mn-cs"/>
              </a:rPr>
              <a:t>public health departments across the country</a:t>
            </a:r>
            <a:endParaRPr kumimoji="0" lang="en-US" sz="15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50" name="Picture 2" descr="C:\Users\jshean\Pictures\Data Analysis 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112" y="3036513"/>
            <a:ext cx="1644015" cy="11175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shean\Pictures\Award Certific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979707"/>
            <a:ext cx="1354657" cy="12312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shean\Pictures\Public Health gray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861531"/>
            <a:ext cx="1447800" cy="1352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84200"/>
            <a:ext cx="146304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07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r>
              <a:rPr lang="en-US" sz="4000" b="1" i="1" dirty="0" smtClean="0">
                <a:latin typeface="Arial" pitchFamily="34" charset="0"/>
                <a:cs typeface="Arial" pitchFamily="34" charset="0"/>
              </a:rPr>
              <a:t>Take-</a:t>
            </a:r>
            <a:r>
              <a:rPr lang="en-US" sz="4000" b="1" i="1" dirty="0" err="1" smtClean="0">
                <a:latin typeface="Arial" pitchFamily="34" charset="0"/>
                <a:cs typeface="Arial" pitchFamily="34" charset="0"/>
              </a:rPr>
              <a:t>Aways</a:t>
            </a:r>
            <a:endParaRPr lang="en-US" sz="4000" b="1" i="1" dirty="0">
              <a:latin typeface="Arial" pitchFamily="34" charset="0"/>
              <a:cs typeface="Arial" pitchFamily="34" charset="0"/>
            </a:endParaRPr>
          </a:p>
        </p:txBody>
      </p:sp>
      <p:sp>
        <p:nvSpPr>
          <p:cNvPr id="3" name="Content Placeholder 2"/>
          <p:cNvSpPr>
            <a:spLocks noGrp="1"/>
          </p:cNvSpPr>
          <p:nvPr>
            <p:ph idx="4294967295"/>
          </p:nvPr>
        </p:nvSpPr>
        <p:spPr>
          <a:xfrm>
            <a:off x="3505200" y="1493520"/>
            <a:ext cx="5181600" cy="4525963"/>
          </a:xfrm>
        </p:spPr>
        <p:txBody>
          <a:bodyPr>
            <a:normAutofit/>
          </a:bodyPr>
          <a:lstStyle/>
          <a:p>
            <a:r>
              <a:rPr lang="en-US" sz="2400" dirty="0" smtClean="0">
                <a:latin typeface="Arial" pitchFamily="34" charset="0"/>
                <a:cs typeface="Arial" pitchFamily="34" charset="0"/>
              </a:rPr>
              <a:t>Alzheimer’s and other dementias are costly, are growing, and affect millions of people</a:t>
            </a:r>
          </a:p>
          <a:p>
            <a:r>
              <a:rPr lang="en-US" sz="2400" dirty="0" smtClean="0">
                <a:latin typeface="Arial" pitchFamily="34" charset="0"/>
                <a:cs typeface="Arial" pitchFamily="34" charset="0"/>
              </a:rPr>
              <a:t>Public health community must act now to stimulate strategic changes in policy, systems, and environments</a:t>
            </a:r>
          </a:p>
          <a:p>
            <a:r>
              <a:rPr lang="en-US" sz="2400" dirty="0" smtClean="0">
                <a:latin typeface="Arial" pitchFamily="34" charset="0"/>
                <a:cs typeface="Arial" pitchFamily="34" charset="0"/>
              </a:rPr>
              <a:t>New Road Map will help public health and its partners chart a course for a dementia-prepared future</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860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530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
        <p:nvSpPr>
          <p:cNvPr id="4" name="Title 3"/>
          <p:cNvSpPr>
            <a:spLocks noGrp="1"/>
          </p:cNvSpPr>
          <p:nvPr>
            <p:ph type="title" idx="4294967295"/>
          </p:nvPr>
        </p:nvSpPr>
        <p:spPr>
          <a:xfrm>
            <a:off x="381000" y="228600"/>
            <a:ext cx="8229600" cy="1143000"/>
          </a:xfrm>
        </p:spPr>
        <p:txBody>
          <a:bodyPr/>
          <a:lstStyle/>
          <a:p>
            <a:r>
              <a:rPr lang="en-US" sz="4000" b="1" dirty="0" smtClean="0">
                <a:latin typeface="Arial" pitchFamily="34" charset="0"/>
                <a:cs typeface="Arial" pitchFamily="34" charset="0"/>
              </a:rPr>
              <a:t>For More Information</a:t>
            </a:r>
            <a:endParaRPr lang="en-US" sz="4000" b="1" dirty="0">
              <a:latin typeface="Arial" pitchFamily="34" charset="0"/>
              <a:cs typeface="Arial" pitchFamily="34" charset="0"/>
            </a:endParaRPr>
          </a:p>
        </p:txBody>
      </p:sp>
      <p:sp>
        <p:nvSpPr>
          <p:cNvPr id="3" name="Content Placeholder 2"/>
          <p:cNvSpPr>
            <a:spLocks noGrp="1"/>
          </p:cNvSpPr>
          <p:nvPr>
            <p:ph sz="half" idx="4294967295"/>
          </p:nvPr>
        </p:nvSpPr>
        <p:spPr>
          <a:xfrm>
            <a:off x="473103" y="1447800"/>
            <a:ext cx="4038600" cy="4525963"/>
          </a:xfrm>
        </p:spPr>
        <p:txBody>
          <a:bodyPr>
            <a:normAutofit/>
          </a:bodyPr>
          <a:lstStyle/>
          <a:p>
            <a:pPr marL="0" indent="0" algn="ctr">
              <a:buNone/>
            </a:pPr>
            <a:r>
              <a:rPr lang="en-US" sz="2200" dirty="0" smtClean="0">
                <a:latin typeface="Arial Black" pitchFamily="34" charset="0"/>
                <a:cs typeface="Arial" pitchFamily="34" charset="0"/>
              </a:rPr>
              <a:t>Centers for Disease Control and Prevention (CDC)</a:t>
            </a:r>
          </a:p>
          <a:p>
            <a:pPr marL="0" indent="0" algn="ctr">
              <a:buNone/>
            </a:pPr>
            <a:endParaRPr lang="en-US" sz="8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Alzheimer’s Disease + Healthy Aging Program</a:t>
            </a:r>
          </a:p>
          <a:p>
            <a:pPr marL="0" indent="0" algn="ctr">
              <a:buNone/>
            </a:pPr>
            <a:endParaRPr lang="en-US" sz="8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hlinkClick r:id="rId3"/>
              </a:rPr>
              <a:t>cdc.gov/aging</a:t>
            </a:r>
            <a:endParaRPr lang="en-US" sz="2200" dirty="0">
              <a:latin typeface="Arial" pitchFamily="34" charset="0"/>
              <a:cs typeface="Arial" pitchFamily="34" charset="0"/>
            </a:endParaRPr>
          </a:p>
        </p:txBody>
      </p:sp>
      <p:sp>
        <p:nvSpPr>
          <p:cNvPr id="5" name="Content Placeholder 4"/>
          <p:cNvSpPr>
            <a:spLocks noGrp="1"/>
          </p:cNvSpPr>
          <p:nvPr>
            <p:ph sz="half" idx="4294967295"/>
          </p:nvPr>
        </p:nvSpPr>
        <p:spPr>
          <a:xfrm>
            <a:off x="4953000" y="1447800"/>
            <a:ext cx="4038600" cy="4525963"/>
          </a:xfrm>
        </p:spPr>
        <p:txBody>
          <a:bodyPr>
            <a:normAutofit/>
          </a:bodyPr>
          <a:lstStyle/>
          <a:p>
            <a:pPr marL="0" indent="0" algn="ctr">
              <a:buNone/>
            </a:pPr>
            <a:r>
              <a:rPr lang="en-US" sz="2200" dirty="0" smtClean="0">
                <a:latin typeface="Arial Black" pitchFamily="34" charset="0"/>
                <a:cs typeface="Arial" pitchFamily="34" charset="0"/>
              </a:rPr>
              <a:t>Alzheimer’s Association</a:t>
            </a:r>
          </a:p>
          <a:p>
            <a:pPr marL="0" indent="0" algn="ctr">
              <a:buNone/>
            </a:pPr>
            <a:endParaRPr lang="en-US" sz="8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Public Health Department</a:t>
            </a:r>
          </a:p>
          <a:p>
            <a:pPr marL="0" indent="0" algn="ctr">
              <a:buNone/>
            </a:pPr>
            <a:r>
              <a:rPr lang="en-US" sz="2200" dirty="0" smtClean="0">
                <a:latin typeface="Arial" pitchFamily="34" charset="0"/>
                <a:cs typeface="Arial" pitchFamily="34" charset="0"/>
                <a:hlinkClick r:id="rId4"/>
              </a:rPr>
              <a:t>alz.org/</a:t>
            </a:r>
            <a:r>
              <a:rPr lang="en-US" sz="2200" dirty="0" err="1" smtClean="0">
                <a:latin typeface="Arial" pitchFamily="34" charset="0"/>
                <a:cs typeface="Arial" pitchFamily="34" charset="0"/>
                <a:hlinkClick r:id="rId4"/>
              </a:rPr>
              <a:t>publichealth</a:t>
            </a:r>
            <a:endParaRPr lang="en-US" sz="2200" dirty="0" smtClean="0">
              <a:latin typeface="Arial" pitchFamily="34" charset="0"/>
              <a:cs typeface="Arial" pitchFamily="34" charset="0"/>
            </a:endParaRPr>
          </a:p>
          <a:p>
            <a:pPr marL="0" indent="0" algn="ctr">
              <a:buNone/>
            </a:pPr>
            <a:r>
              <a:rPr lang="en-US" sz="2200" dirty="0" smtClean="0">
                <a:latin typeface="Arial" pitchFamily="34" charset="0"/>
                <a:cs typeface="Arial" pitchFamily="34" charset="0"/>
              </a:rPr>
              <a:t/>
            </a:r>
            <a:br>
              <a:rPr lang="en-US" sz="2200" dirty="0" smtClean="0">
                <a:latin typeface="Arial" pitchFamily="34" charset="0"/>
                <a:cs typeface="Arial" pitchFamily="34" charset="0"/>
              </a:rPr>
            </a:br>
            <a:r>
              <a:rPr lang="en-US" sz="2200" dirty="0" smtClean="0">
                <a:latin typeface="Arial" pitchFamily="34" charset="0"/>
                <a:cs typeface="Arial" pitchFamily="34" charset="0"/>
              </a:rPr>
              <a:t>Maine Chapter</a:t>
            </a:r>
            <a:br>
              <a:rPr lang="en-US" sz="2200" dirty="0" smtClean="0">
                <a:latin typeface="Arial" pitchFamily="34" charset="0"/>
                <a:cs typeface="Arial" pitchFamily="34" charset="0"/>
              </a:rPr>
            </a:br>
            <a:r>
              <a:rPr lang="en-US" sz="2200" dirty="0" smtClean="0">
                <a:latin typeface="Arial" pitchFamily="34" charset="0"/>
                <a:cs typeface="Arial" pitchFamily="34" charset="0"/>
                <a:hlinkClick r:id="rId5"/>
              </a:rPr>
              <a:t>lbowie@alz.org</a:t>
            </a:r>
            <a:r>
              <a:rPr lang="en-US" sz="2200" dirty="0" smtClean="0">
                <a:latin typeface="Arial" pitchFamily="34" charset="0"/>
                <a:cs typeface="Arial" pitchFamily="34" charset="0"/>
              </a:rPr>
              <a:t/>
            </a:r>
            <a:br>
              <a:rPr lang="en-US" sz="2200" dirty="0" smtClean="0">
                <a:latin typeface="Arial" pitchFamily="34" charset="0"/>
                <a:cs typeface="Arial" pitchFamily="34" charset="0"/>
              </a:rPr>
            </a:br>
            <a:r>
              <a:rPr lang="en-US" sz="2200" dirty="0" smtClean="0">
                <a:latin typeface="Arial" pitchFamily="34" charset="0"/>
                <a:cs typeface="Arial" pitchFamily="34" charset="0"/>
              </a:rPr>
              <a:t>207-772-0115</a:t>
            </a:r>
            <a:br>
              <a:rPr lang="en-US" sz="2200" dirty="0" smtClean="0">
                <a:latin typeface="Arial" pitchFamily="34" charset="0"/>
                <a:cs typeface="Arial" pitchFamily="34" charset="0"/>
              </a:rPr>
            </a:br>
            <a:endParaRPr lang="en-US" sz="2200" dirty="0">
              <a:latin typeface="Arial" pitchFamily="34" charset="0"/>
              <a:cs typeface="Arial" pitchFamily="34" charset="0"/>
            </a:endParaRPr>
          </a:p>
        </p:txBody>
      </p:sp>
      <p:pic>
        <p:nvPicPr>
          <p:cNvPr id="6" name="Picture 5"/>
          <p:cNvPicPr>
            <a:picLocks noChangeAspect="1"/>
          </p:cNvPicPr>
          <p:nvPr/>
        </p:nvPicPr>
        <p:blipFill>
          <a:blip r:embed="rId6"/>
          <a:stretch>
            <a:fillRect/>
          </a:stretch>
        </p:blipFill>
        <p:spPr>
          <a:xfrm>
            <a:off x="966746" y="4353845"/>
            <a:ext cx="3200400" cy="136115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2635" y="3962400"/>
            <a:ext cx="3599329" cy="2781300"/>
          </a:xfrm>
          <a:prstGeom prst="rect">
            <a:avLst/>
          </a:prstGeom>
        </p:spPr>
      </p:pic>
    </p:spTree>
    <p:extLst>
      <p:ext uri="{BB962C8B-B14F-4D97-AF65-F5344CB8AC3E}">
        <p14:creationId xmlns:p14="http://schemas.microsoft.com/office/powerpoint/2010/main" val="324580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Vision</a:t>
            </a:r>
            <a:endParaRPr lang="en-US" dirty="0"/>
          </a:p>
        </p:txBody>
      </p:sp>
      <p:sp>
        <p:nvSpPr>
          <p:cNvPr id="6" name="Content Placeholder 5"/>
          <p:cNvSpPr>
            <a:spLocks noGrp="1"/>
          </p:cNvSpPr>
          <p:nvPr>
            <p:ph sz="half" idx="1"/>
          </p:nvPr>
        </p:nvSpPr>
        <p:spPr/>
        <p:txBody>
          <a:bodyPr/>
          <a:lstStyle/>
          <a:p>
            <a:pPr marL="0" indent="0">
              <a:buNone/>
            </a:pPr>
            <a:endParaRPr lang="en-US" dirty="0" smtClean="0"/>
          </a:p>
          <a:p>
            <a:pPr marL="0" indent="0">
              <a:buNone/>
            </a:pPr>
            <a:r>
              <a:rPr lang="en-US" dirty="0" smtClean="0"/>
              <a:t>A world without Alzheimer’s disease</a:t>
            </a:r>
            <a:r>
              <a:rPr lang="en-US" sz="1800" baseline="70000" dirty="0" smtClean="0"/>
              <a:t>®</a:t>
            </a:r>
            <a:r>
              <a:rPr lang="en-US" dirty="0" smtClean="0"/>
              <a:t>. </a:t>
            </a:r>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807"/>
          <a:stretch/>
        </p:blipFill>
        <p:spPr bwMode="auto">
          <a:xfrm>
            <a:off x="5034113" y="0"/>
            <a:ext cx="4109888" cy="611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29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52400"/>
            <a:ext cx="5105400" cy="5836920"/>
          </a:xfrm>
        </p:spPr>
      </p:pic>
    </p:spTree>
    <p:extLst>
      <p:ext uri="{BB962C8B-B14F-4D97-AF65-F5344CB8AC3E}">
        <p14:creationId xmlns:p14="http://schemas.microsoft.com/office/powerpoint/2010/main" val="2773412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76200"/>
            <a:ext cx="4876799" cy="6019800"/>
          </a:xfrm>
        </p:spPr>
      </p:pic>
    </p:spTree>
    <p:extLst>
      <p:ext uri="{BB962C8B-B14F-4D97-AF65-F5344CB8AC3E}">
        <p14:creationId xmlns:p14="http://schemas.microsoft.com/office/powerpoint/2010/main" val="4067422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State Plan for Alzheimer’s Disease and Related Dementias in Maine</a:t>
            </a:r>
            <a:endParaRPr lang="en-US" sz="2800" dirty="0"/>
          </a:p>
        </p:txBody>
      </p:sp>
      <p:pic>
        <p:nvPicPr>
          <p:cNvPr id="7" name="Content Placeholder 6"/>
          <p:cNvPicPr>
            <a:picLocks noGrp="1" noChangeAspect="1"/>
          </p:cNvPicPr>
          <p:nvPr>
            <p:ph sz="half" idx="1"/>
          </p:nvPr>
        </p:nvPicPr>
        <p:blipFill>
          <a:blip r:embed="rId2"/>
          <a:stretch>
            <a:fillRect/>
          </a:stretch>
        </p:blipFill>
        <p:spPr>
          <a:xfrm>
            <a:off x="530780" y="1114425"/>
            <a:ext cx="3891440" cy="4983163"/>
          </a:xfrm>
          <a:prstGeom prst="rect">
            <a:avLst/>
          </a:prstGeom>
        </p:spPr>
      </p:pic>
      <p:sp>
        <p:nvSpPr>
          <p:cNvPr id="4" name="Content Placeholder 3"/>
          <p:cNvSpPr>
            <a:spLocks noGrp="1"/>
          </p:cNvSpPr>
          <p:nvPr>
            <p:ph sz="half" idx="2"/>
          </p:nvPr>
        </p:nvSpPr>
        <p:spPr/>
        <p:txBody>
          <a:bodyPr/>
          <a:lstStyle/>
          <a:p>
            <a:r>
              <a:rPr lang="en-US" sz="2400" dirty="0" smtClean="0"/>
              <a:t>Public Awareness and Public Health &amp; Safety</a:t>
            </a:r>
          </a:p>
          <a:p>
            <a:r>
              <a:rPr lang="en-US" sz="2400" dirty="0" smtClean="0"/>
              <a:t>Diagnosis &amp; Treatment</a:t>
            </a:r>
          </a:p>
          <a:p>
            <a:r>
              <a:rPr lang="en-US" sz="2400" dirty="0" smtClean="0"/>
              <a:t>Home &amp; Community Based Services</a:t>
            </a:r>
          </a:p>
          <a:p>
            <a:r>
              <a:rPr lang="en-US" sz="2400" dirty="0" smtClean="0"/>
              <a:t>Facility-Based Long-Term Care Services</a:t>
            </a:r>
          </a:p>
          <a:p>
            <a:r>
              <a:rPr lang="en-US" sz="2400" dirty="0" smtClean="0"/>
              <a:t>Financing Long-Term Care Services</a:t>
            </a:r>
          </a:p>
          <a:p>
            <a:r>
              <a:rPr lang="en-US" sz="2400" dirty="0" smtClean="0"/>
              <a:t>Education &amp; Training</a:t>
            </a:r>
          </a:p>
          <a:p>
            <a:endParaRPr lang="en-US" dirty="0"/>
          </a:p>
        </p:txBody>
      </p:sp>
    </p:spTree>
    <p:extLst>
      <p:ext uri="{BB962C8B-B14F-4D97-AF65-F5344CB8AC3E}">
        <p14:creationId xmlns:p14="http://schemas.microsoft.com/office/powerpoint/2010/main" val="2942975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State Legislation</a:t>
            </a:r>
            <a:endParaRPr lang="en-US" dirty="0"/>
          </a:p>
        </p:txBody>
      </p:sp>
      <p:sp>
        <p:nvSpPr>
          <p:cNvPr id="3" name="Content Placeholder 2"/>
          <p:cNvSpPr>
            <a:spLocks noGrp="1"/>
          </p:cNvSpPr>
          <p:nvPr>
            <p:ph sz="half" idx="1"/>
          </p:nvPr>
        </p:nvSpPr>
        <p:spPr/>
        <p:txBody>
          <a:bodyPr/>
          <a:lstStyle/>
          <a:p>
            <a:r>
              <a:rPr lang="en-US" sz="2400" dirty="0"/>
              <a:t>LD 511 An Act To Create an Alzheimer's Disease and Dementia Coordinator Position within the Department of Health and Human Services</a:t>
            </a:r>
            <a:r>
              <a:rPr lang="en-US" sz="2000" dirty="0"/>
              <a:t/>
            </a:r>
            <a:br>
              <a:rPr lang="en-US" sz="2000" dirty="0"/>
            </a:br>
            <a:r>
              <a:rPr lang="en-US" sz="2000" b="1" dirty="0"/>
              <a:t/>
            </a:r>
            <a:br>
              <a:rPr lang="en-US" sz="2000" b="1" dirty="0"/>
            </a:br>
            <a:endParaRPr lang="en-US" sz="2000" dirty="0"/>
          </a:p>
        </p:txBody>
      </p:sp>
      <p:sp>
        <p:nvSpPr>
          <p:cNvPr id="4" name="Content Placeholder 3"/>
          <p:cNvSpPr>
            <a:spLocks noGrp="1"/>
          </p:cNvSpPr>
          <p:nvPr>
            <p:ph sz="half" idx="2"/>
          </p:nvPr>
        </p:nvSpPr>
        <p:spPr/>
        <p:txBody>
          <a:bodyPr/>
          <a:lstStyle/>
          <a:p>
            <a:r>
              <a:rPr lang="en-US" sz="2200" dirty="0" smtClean="0"/>
              <a:t>LD </a:t>
            </a:r>
            <a:r>
              <a:rPr lang="en-US" sz="2200" dirty="0"/>
              <a:t>455: An Act To Authorize a General Fund Bond Issue To Expand Maine's Research, Development, Commercialization and Clinical Infrastructure Assets To Improve Outcomes for Maine Families with Members Suffering from Alzheimer's, Dementia and Other Diseases of Aging</a:t>
            </a:r>
            <a:endParaRPr lang="en-US" sz="2200" dirty="0"/>
          </a:p>
        </p:txBody>
      </p:sp>
    </p:spTree>
    <p:extLst>
      <p:ext uri="{BB962C8B-B14F-4D97-AF65-F5344CB8AC3E}">
        <p14:creationId xmlns:p14="http://schemas.microsoft.com/office/powerpoint/2010/main" val="3349696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2057400"/>
            <a:ext cx="7315200" cy="4068763"/>
          </a:xfrm>
        </p:spPr>
        <p:txBody>
          <a:bodyPr/>
          <a:lstStyle/>
          <a:p>
            <a:pPr marL="0" indent="0">
              <a:buNone/>
            </a:pPr>
            <a:r>
              <a:rPr lang="en-US" b="1" dirty="0" smtClean="0">
                <a:latin typeface="Arial" pitchFamily="34" charset="0"/>
                <a:cs typeface="Arial" pitchFamily="34" charset="0"/>
              </a:rPr>
              <a:t>Originating Partners</a:t>
            </a:r>
          </a:p>
          <a:p>
            <a:r>
              <a:rPr lang="en-US" sz="2400" dirty="0" smtClean="0">
                <a:latin typeface="Arial" pitchFamily="34" charset="0"/>
                <a:cs typeface="Arial" pitchFamily="34" charset="0"/>
              </a:rPr>
              <a:t>Centers for Disease Control and Prevention</a:t>
            </a:r>
          </a:p>
          <a:p>
            <a:r>
              <a:rPr lang="en-US" sz="2400" dirty="0" smtClean="0">
                <a:latin typeface="Arial" pitchFamily="34" charset="0"/>
                <a:cs typeface="Arial" pitchFamily="34" charset="0"/>
              </a:rPr>
              <a:t>Alzheimer’s Association</a:t>
            </a:r>
          </a:p>
          <a:p>
            <a:pPr marL="0" indent="0">
              <a:buNone/>
            </a:pPr>
            <a:endParaRPr lang="en-US" sz="1800" b="1" dirty="0" smtClean="0">
              <a:latin typeface="Arial" pitchFamily="34" charset="0"/>
              <a:cs typeface="Arial" pitchFamily="34" charset="0"/>
            </a:endParaRPr>
          </a:p>
          <a:p>
            <a:pPr marL="0" indent="0">
              <a:buNone/>
            </a:pPr>
            <a:r>
              <a:rPr lang="en-US" b="1" dirty="0" smtClean="0">
                <a:latin typeface="Arial" pitchFamily="34" charset="0"/>
                <a:cs typeface="Arial" pitchFamily="34" charset="0"/>
              </a:rPr>
              <a:t>Purpose</a:t>
            </a:r>
          </a:p>
          <a:p>
            <a:r>
              <a:rPr lang="en-US" sz="2500" dirty="0" smtClean="0">
                <a:latin typeface="Arial" pitchFamily="34" charset="0"/>
                <a:cs typeface="Arial" pitchFamily="34" charset="0"/>
              </a:rPr>
              <a:t>Advance cognitive health as an central part of public health practice</a:t>
            </a:r>
            <a:endParaRPr lang="en-US" sz="25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837" y="669851"/>
            <a:ext cx="4607341" cy="914400"/>
          </a:xfrm>
          <a:prstGeom prst="rect">
            <a:avLst/>
          </a:prstGeom>
        </p:spPr>
      </p:pic>
    </p:spTree>
    <p:extLst>
      <p:ext uri="{BB962C8B-B14F-4D97-AF65-F5344CB8AC3E}">
        <p14:creationId xmlns:p14="http://schemas.microsoft.com/office/powerpoint/2010/main" val="2067532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p:spPr>
        <p:txBody>
          <a:bodyPr>
            <a:normAutofit/>
          </a:bodyPr>
          <a:lstStyle/>
          <a:p>
            <a:r>
              <a:rPr lang="en-US" sz="4000" b="1" dirty="0" smtClean="0">
                <a:latin typeface="Arial" pitchFamily="34" charset="0"/>
                <a:cs typeface="Arial" pitchFamily="34" charset="0"/>
              </a:rPr>
              <a:t>Key Decisions</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609600" y="1600200"/>
            <a:ext cx="8077200" cy="4525963"/>
          </a:xfrm>
        </p:spPr>
        <p:txBody>
          <a:bodyPr>
            <a:normAutofit/>
          </a:bodyPr>
          <a:lstStyle/>
          <a:p>
            <a:r>
              <a:rPr lang="en-US" sz="2400" dirty="0" smtClean="0">
                <a:latin typeface="Arial" pitchFamily="34" charset="0"/>
                <a:cs typeface="Arial" pitchFamily="34" charset="0"/>
              </a:rPr>
              <a:t>Focus on state and local public health agencies</a:t>
            </a:r>
          </a:p>
          <a:p>
            <a:pPr lvl="1"/>
            <a:r>
              <a:rPr lang="en-US" sz="2000" dirty="0">
                <a:latin typeface="Arial" pitchFamily="34" charset="0"/>
                <a:cs typeface="Arial" pitchFamily="34" charset="0"/>
              </a:rPr>
              <a:t>Collaborating partners = aging, health care, </a:t>
            </a:r>
            <a:r>
              <a:rPr lang="en-US" sz="2000" dirty="0" smtClean="0">
                <a:latin typeface="Arial" pitchFamily="34" charset="0"/>
                <a:cs typeface="Arial" pitchFamily="34" charset="0"/>
              </a:rPr>
              <a:t>academia, and other sectors</a:t>
            </a:r>
          </a:p>
          <a:p>
            <a:r>
              <a:rPr lang="en-US" sz="2400" dirty="0" smtClean="0">
                <a:latin typeface="Arial" pitchFamily="34" charset="0"/>
                <a:cs typeface="Arial" pitchFamily="34" charset="0"/>
              </a:rPr>
              <a:t>Adopt a life-course perspective</a:t>
            </a:r>
          </a:p>
          <a:p>
            <a:r>
              <a:rPr lang="en-US" sz="2400" dirty="0" smtClean="0">
                <a:latin typeface="Arial" pitchFamily="34" charset="0"/>
                <a:cs typeface="Arial" pitchFamily="34" charset="0"/>
              </a:rPr>
              <a:t>Reduce actions, but elevate impact </a:t>
            </a:r>
          </a:p>
          <a:p>
            <a:pPr lvl="1"/>
            <a:r>
              <a:rPr lang="en-US" sz="2000" dirty="0" smtClean="0">
                <a:latin typeface="Arial" pitchFamily="34" charset="0"/>
                <a:cs typeface="Arial" pitchFamily="34" charset="0"/>
              </a:rPr>
              <a:t>Emphasize policies, systems, and environments </a:t>
            </a:r>
          </a:p>
          <a:p>
            <a:r>
              <a:rPr lang="en-US" sz="2400" dirty="0" smtClean="0">
                <a:latin typeface="Arial" pitchFamily="34" charset="0"/>
                <a:cs typeface="Arial" pitchFamily="34" charset="0"/>
              </a:rPr>
              <a:t>Integrate dementia caregiving and generating evidence for action</a:t>
            </a:r>
          </a:p>
          <a:p>
            <a:r>
              <a:rPr lang="en-US" sz="2400" dirty="0" smtClean="0">
                <a:latin typeface="Arial" pitchFamily="34" charset="0"/>
                <a:cs typeface="Arial" pitchFamily="34" charset="0"/>
              </a:rPr>
              <a:t>Heighten attention on health disparities</a:t>
            </a: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a:xfrm>
            <a:off x="6934200"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0FECB7-FA37-4B3E-A51A-A86CB3353C9D}" type="slidenum">
              <a:rPr kumimoji="0" lang="en-US" sz="1200" b="1" i="0" u="none" strike="noStrike" kern="1200" cap="none" spc="0" normalizeH="0" baseline="0" noProof="0" smtClean="0">
                <a:ln>
                  <a:noFill/>
                </a:ln>
                <a:solidFill>
                  <a:prstClr val="white"/>
                </a:solidFill>
                <a:effectLst/>
                <a:uLnTx/>
                <a:uFillTx/>
                <a:latin typeface="Arial  "/>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white"/>
              </a:solidFill>
              <a:effectLst/>
              <a:uLnTx/>
              <a:uFillTx/>
              <a:latin typeface="Arial  "/>
              <a:ea typeface="+mn-ea"/>
              <a:cs typeface="+mn-cs"/>
            </a:endParaRPr>
          </a:p>
        </p:txBody>
      </p:sp>
    </p:spTree>
    <p:extLst>
      <p:ext uri="{BB962C8B-B14F-4D97-AF65-F5344CB8AC3E}">
        <p14:creationId xmlns:p14="http://schemas.microsoft.com/office/powerpoint/2010/main" val="1803503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ission Symbol">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pl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ay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old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al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Purpl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urple Background">
  <a:themeElements>
    <a:clrScheme name="Alzheimer's Association">
      <a:dk1>
        <a:srgbClr val="4A0D66"/>
      </a:dk1>
      <a:lt1>
        <a:sysClr val="window" lastClr="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1408</Words>
  <Application>Microsoft Office PowerPoint</Application>
  <PresentationFormat>On-screen Show (4:3)</PresentationFormat>
  <Paragraphs>167</Paragraphs>
  <Slides>24</Slides>
  <Notes>12</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24</vt:i4>
      </vt:variant>
    </vt:vector>
  </HeadingPairs>
  <TitlesOfParts>
    <vt:vector size="40" baseType="lpstr">
      <vt:lpstr>Arial Unicode MS</vt:lpstr>
      <vt:lpstr>ＭＳ Ｐゴシック</vt:lpstr>
      <vt:lpstr>Arial</vt:lpstr>
      <vt:lpstr>Arial  </vt:lpstr>
      <vt:lpstr>Arial Black</vt:lpstr>
      <vt:lpstr>Arial Narrow</vt:lpstr>
      <vt:lpstr>Calibri</vt:lpstr>
      <vt:lpstr>Mission Symbol</vt:lpstr>
      <vt:lpstr>White Background</vt:lpstr>
      <vt:lpstr>Purple Background</vt:lpstr>
      <vt:lpstr>Gray Background</vt:lpstr>
      <vt:lpstr>Gold Background</vt:lpstr>
      <vt:lpstr>Teal Background</vt:lpstr>
      <vt:lpstr>Office Theme</vt:lpstr>
      <vt:lpstr>1_Purple Background</vt:lpstr>
      <vt:lpstr>2_Purple Background</vt:lpstr>
      <vt:lpstr>Maine’s 2012 State Plan for Dementia &amp;  The Healthy Brain Initiative   Laurie Bowie, Executive Director,  Alzheimer’s Association, Maine Chapter</vt:lpstr>
      <vt:lpstr>Mission</vt:lpstr>
      <vt:lpstr>Vision</vt:lpstr>
      <vt:lpstr>                 </vt:lpstr>
      <vt:lpstr>                                  </vt:lpstr>
      <vt:lpstr>State Plan for Alzheimer’s Disease and Related Dementias in Maine</vt:lpstr>
      <vt:lpstr>Proposed State Legislation</vt:lpstr>
      <vt:lpstr>PowerPoint Presentation</vt:lpstr>
      <vt:lpstr>Key Decisions</vt:lpstr>
      <vt:lpstr>PowerPoint Presentation</vt:lpstr>
      <vt:lpstr>Life-Course Perspective and Public Health Roles</vt:lpstr>
      <vt:lpstr>Core Issues</vt:lpstr>
      <vt:lpstr>PowerPoint Presentation</vt:lpstr>
      <vt:lpstr>Priority Actions</vt:lpstr>
      <vt:lpstr>Priority Actions</vt:lpstr>
      <vt:lpstr>Priority Actions</vt:lpstr>
      <vt:lpstr>Priority Actions</vt:lpstr>
      <vt:lpstr>What You Can Do – Public Health</vt:lpstr>
      <vt:lpstr>What You Can Do – Other Partners</vt:lpstr>
      <vt:lpstr>Road Map for  Indian Country</vt:lpstr>
      <vt:lpstr>Building Our Largest Dementia (BOLD) Infrastructure for Alzheimer’s Act (P.L. 115-406)</vt:lpstr>
      <vt:lpstr>3 Components of BOLD</vt:lpstr>
      <vt:lpstr>Take-Aways</vt:lpstr>
      <vt:lpstr>For More Information</vt:lpstr>
    </vt:vector>
  </TitlesOfParts>
  <Company>Alzheimers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PowerPoint Template 4x3 Aspect Ratio</dc:title>
  <dc:creator>Laurie Bowie</dc:creator>
  <cp:keywords>powerpoint template</cp:keywords>
  <cp:lastModifiedBy>Laurie Trenholm</cp:lastModifiedBy>
  <cp:revision>35</cp:revision>
  <dcterms:created xsi:type="dcterms:W3CDTF">2016-11-21T15:10:09Z</dcterms:created>
  <dcterms:modified xsi:type="dcterms:W3CDTF">2019-10-23T20:08:11Z</dcterms:modified>
  <cp:category>Association PowerPoint Template 4x3 Aspect Ratio</cp:category>
</cp:coreProperties>
</file>