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handoutMasterIdLst>
    <p:handoutMasterId r:id="rId54"/>
  </p:handoutMasterIdLst>
  <p:sldIdLst>
    <p:sldId id="279" r:id="rId2"/>
    <p:sldId id="360" r:id="rId3"/>
    <p:sldId id="365" r:id="rId4"/>
    <p:sldId id="826" r:id="rId5"/>
    <p:sldId id="827" r:id="rId6"/>
    <p:sldId id="339" r:id="rId7"/>
    <p:sldId id="262" r:id="rId8"/>
    <p:sldId id="338" r:id="rId9"/>
    <p:sldId id="263" r:id="rId10"/>
    <p:sldId id="821" r:id="rId11"/>
    <p:sldId id="289" r:id="rId12"/>
    <p:sldId id="290" r:id="rId13"/>
    <p:sldId id="354" r:id="rId14"/>
    <p:sldId id="287" r:id="rId15"/>
    <p:sldId id="295" r:id="rId16"/>
    <p:sldId id="294" r:id="rId17"/>
    <p:sldId id="830" r:id="rId18"/>
    <p:sldId id="822" r:id="rId19"/>
    <p:sldId id="349" r:id="rId20"/>
    <p:sldId id="831" r:id="rId21"/>
    <p:sldId id="823" r:id="rId22"/>
    <p:sldId id="293" r:id="rId23"/>
    <p:sldId id="292" r:id="rId24"/>
    <p:sldId id="331" r:id="rId25"/>
    <p:sldId id="828" r:id="rId26"/>
    <p:sldId id="829" r:id="rId27"/>
    <p:sldId id="824" r:id="rId28"/>
    <p:sldId id="358" r:id="rId29"/>
    <p:sldId id="833" r:id="rId30"/>
    <p:sldId id="834" r:id="rId31"/>
    <p:sldId id="363" r:id="rId32"/>
    <p:sldId id="359" r:id="rId33"/>
    <p:sldId id="364" r:id="rId34"/>
    <p:sldId id="779" r:id="rId35"/>
    <p:sldId id="780" r:id="rId36"/>
    <p:sldId id="784" r:id="rId37"/>
    <p:sldId id="783" r:id="rId38"/>
    <p:sldId id="785" r:id="rId39"/>
    <p:sldId id="782" r:id="rId40"/>
    <p:sldId id="781" r:id="rId41"/>
    <p:sldId id="788" r:id="rId42"/>
    <p:sldId id="362" r:id="rId43"/>
    <p:sldId id="787" r:id="rId44"/>
    <p:sldId id="817" r:id="rId45"/>
    <p:sldId id="818" r:id="rId46"/>
    <p:sldId id="819" r:id="rId47"/>
    <p:sldId id="816" r:id="rId48"/>
    <p:sldId id="285" r:id="rId49"/>
    <p:sldId id="832" r:id="rId50"/>
    <p:sldId id="778" r:id="rId51"/>
    <p:sldId id="825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7777"/>
    <a:srgbClr val="006877"/>
    <a:srgbClr val="E87722"/>
    <a:srgbClr val="3D45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60" d="100"/>
          <a:sy n="60" d="100"/>
        </p:scale>
        <p:origin x="604" y="12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59956"/>
    </p:cViewPr>
  </p:sorterViewPr>
  <p:notesViewPr>
    <p:cSldViewPr snapToGrid="0" showGuides="1">
      <p:cViewPr varScale="1">
        <p:scale>
          <a:sx n="84" d="100"/>
          <a:sy n="84" d="100"/>
        </p:scale>
        <p:origin x="2970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757F437-34E4-457B-ACAA-C109BC5AD2B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C9805C-0D4B-456D-9316-F45962E2F55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91EB8-1FC0-49BA-B8A0-9D4051C7D0E5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170BBA-56B5-4091-9B11-25E05616420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017362-806F-4EA8-BAA6-0CA6D364BC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6AC5C8-AA3E-49B6-9C0B-3EDF0860F2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118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FD89D3-6540-412A-8DF7-24F6B362E6BB}" type="datetimeFigureOut">
              <a:rPr lang="en-US" smtClean="0"/>
              <a:t>10/25/2019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BCCA8E-E054-4945-93F6-8F3E2A7D5A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56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2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2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2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2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2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2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2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2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2" charset="-128"/>
              </a:defRPr>
            </a:lvl9pPr>
          </a:lstStyle>
          <a:p>
            <a:fld id="{D290C57F-154A-46A4-A8CF-42990AB173AE}" type="slidenum">
              <a:rPr lang="en-US" altLang="en-US" sz="1200" smtClean="0"/>
              <a:pPr/>
              <a:t>9</a:t>
            </a:fld>
            <a:endParaRPr lang="en-US" altLang="en-US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no pho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3" y="2349371"/>
            <a:ext cx="5532437" cy="1371600"/>
          </a:xfrm>
        </p:spPr>
        <p:txBody>
          <a:bodyPr tIns="0" bIns="0" anchor="t" anchorCtr="0"/>
          <a:lstStyle>
            <a:lvl1pPr>
              <a:defRPr sz="3200" b="0">
                <a:solidFill>
                  <a:srgbClr val="00687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CC17B62-8F17-4111-B083-3AC63A3E02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6713" y="6003667"/>
            <a:ext cx="1035872" cy="180183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fld id="{06C7118E-29AE-4918-9B7E-3AB8D445253E}" type="datetime1">
              <a:rPr lang="en-US" smtClean="0"/>
              <a:t>10/25/2019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F417E6A-C399-4D34-AA35-6617A97C73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6712" y="1686381"/>
            <a:ext cx="5532437" cy="559290"/>
          </a:xfrm>
        </p:spPr>
        <p:txBody>
          <a:bodyPr anchor="b" anchorCtr="0"/>
          <a:lstStyle>
            <a:lvl1pPr>
              <a:lnSpc>
                <a:spcPts val="2000"/>
              </a:lnSpc>
              <a:spcAft>
                <a:spcPts val="0"/>
              </a:spcAft>
              <a:defRPr sz="1600" b="1">
                <a:solidFill>
                  <a:srgbClr val="777777"/>
                </a:solidFill>
              </a:defRPr>
            </a:lvl1pPr>
            <a:lvl2pPr>
              <a:lnSpc>
                <a:spcPts val="2000"/>
              </a:lnSpc>
              <a:spcAft>
                <a:spcPts val="0"/>
              </a:spcAft>
              <a:defRPr sz="1600" b="1">
                <a:solidFill>
                  <a:srgbClr val="777777"/>
                </a:solidFill>
              </a:defRPr>
            </a:lvl2pPr>
            <a:lvl3pPr marL="0" indent="0">
              <a:lnSpc>
                <a:spcPts val="2000"/>
              </a:lnSpc>
              <a:spcAft>
                <a:spcPts val="0"/>
              </a:spcAft>
              <a:buNone/>
              <a:defRPr sz="1600" b="1">
                <a:solidFill>
                  <a:srgbClr val="777777"/>
                </a:solidFill>
              </a:defRPr>
            </a:lvl3pPr>
            <a:lvl4pPr marL="0" indent="0">
              <a:spcAft>
                <a:spcPts val="0"/>
              </a:spcAft>
              <a:buNone/>
              <a:defRPr sz="1600" b="1">
                <a:solidFill>
                  <a:srgbClr val="777777"/>
                </a:solidFill>
              </a:defRPr>
            </a:lvl4pPr>
            <a:lvl5pPr marL="0" indent="0">
              <a:spcAft>
                <a:spcPts val="0"/>
              </a:spcAft>
              <a:buNone/>
              <a:defRPr sz="1600" b="1">
                <a:solidFill>
                  <a:srgbClr val="777777"/>
                </a:solidFill>
              </a:defRPr>
            </a:lvl5pPr>
            <a:lvl6pPr marL="0" indent="0">
              <a:spcAft>
                <a:spcPts val="0"/>
              </a:spcAft>
              <a:buNone/>
              <a:defRPr sz="1600" b="1">
                <a:solidFill>
                  <a:srgbClr val="777777"/>
                </a:solidFill>
              </a:defRPr>
            </a:lvl6pPr>
            <a:lvl7pPr marL="0" indent="0">
              <a:spcAft>
                <a:spcPts val="0"/>
              </a:spcAft>
              <a:buNone/>
              <a:defRPr sz="1600" b="1">
                <a:solidFill>
                  <a:srgbClr val="777777"/>
                </a:solidFill>
              </a:defRPr>
            </a:lvl7pPr>
            <a:lvl8pPr marL="0" indent="0">
              <a:lnSpc>
                <a:spcPts val="2000"/>
              </a:lnSpc>
              <a:spcAft>
                <a:spcPts val="0"/>
              </a:spcAft>
              <a:buNone/>
              <a:defRPr sz="1600" b="1">
                <a:solidFill>
                  <a:srgbClr val="777777"/>
                </a:solidFill>
              </a:defRPr>
            </a:lvl8pPr>
            <a:lvl9pPr marL="0" indent="0">
              <a:lnSpc>
                <a:spcPts val="2000"/>
              </a:lnSpc>
              <a:spcAft>
                <a:spcPts val="0"/>
              </a:spcAft>
              <a:buNone/>
              <a:defRPr sz="1600" b="1">
                <a:solidFill>
                  <a:srgbClr val="777777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727C295-E0FE-4AF3-AE2A-BB7B8D85980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18255" y="6000197"/>
            <a:ext cx="3223631" cy="182880"/>
          </a:xfrm>
        </p:spPr>
        <p:txBody>
          <a:bodyPr anchor="b" anchorCtr="0"/>
          <a:lstStyle>
            <a:lvl1pPr>
              <a:defRPr lang="en-US" sz="16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  <a:lvl2pPr>
              <a:defRPr sz="1600"/>
            </a:lvl2pPr>
            <a:lvl3pPr marL="0" indent="0">
              <a:buNone/>
              <a:defRPr sz="16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  <a:lvl6pPr marL="0" indent="0">
              <a:buNone/>
              <a:defRPr sz="1600"/>
            </a:lvl6pPr>
            <a:lvl7pPr marL="0" indent="0">
              <a:buNone/>
              <a:defRPr sz="1600"/>
            </a:lvl7pPr>
            <a:lvl8pPr marL="0" indent="0">
              <a:buNone/>
              <a:defRPr sz="1600"/>
            </a:lvl8pPr>
            <a:lvl9pPr marL="0" indent="0">
              <a:buNone/>
              <a:defRPr sz="1600"/>
            </a:lvl9pPr>
          </a:lstStyle>
          <a:p>
            <a:pPr lvl="0"/>
            <a:r>
              <a:rPr lang="en-US"/>
              <a:t>Presenter name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0C9645-5188-48B2-B71E-AE3249508C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365760"/>
            <a:ext cx="1371600" cy="76675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5E548D-1771-42A5-B8B5-AD94254913B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F72003-0385-405A-94CB-9A068C36E8C8}"/>
              </a:ext>
            </a:extLst>
          </p:cNvPr>
          <p:cNvSpPr txBox="1"/>
          <p:nvPr userDrawn="1"/>
        </p:nvSpPr>
        <p:spPr>
          <a:xfrm>
            <a:off x="1459931" y="5936856"/>
            <a:ext cx="200978" cy="2462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en-US" sz="1600">
                <a:solidFill>
                  <a:srgbClr val="777777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927760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379" userDrawn="1">
          <p15:clr>
            <a:srgbClr val="FBAE40"/>
          </p15:clr>
        </p15:guide>
        <p15:guide id="2" orient="horz" pos="168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heavy_spruc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18E43A-2457-42CA-BE83-E9C382D2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96B6A-C2F5-464B-BEA0-A9C079D918E8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A9C68-E3E9-4609-A378-65D54A205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F157D-7400-499C-96F9-B806E4F4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9460896-BBD5-4265-B217-9DE153A9B6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6713" y="1692274"/>
            <a:ext cx="6492240" cy="4435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F0D91E-8F38-4098-970A-D34D72271D8E}"/>
              </a:ext>
            </a:extLst>
          </p:cNvPr>
          <p:cNvSpPr txBox="1"/>
          <p:nvPr userDrawn="1"/>
        </p:nvSpPr>
        <p:spPr>
          <a:xfrm>
            <a:off x="7643659" y="6471937"/>
            <a:ext cx="200978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en-US" sz="1400">
                <a:solidFill>
                  <a:srgbClr val="777777"/>
                </a:solidFill>
              </a:rPr>
              <a:t>|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D714D8-63A1-498C-A8AB-AD027A18AA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3" y="6449217"/>
            <a:ext cx="1947672" cy="22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4475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6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heavy_wintergr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18E43A-2457-42CA-BE83-E9C382D2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338D-42BB-4276-8158-ADB4653B1D10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A9C68-E3E9-4609-A378-65D54A205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F157D-7400-499C-96F9-B806E4F4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9460896-BBD5-4265-B217-9DE153A9B6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6713" y="1692274"/>
            <a:ext cx="6492240" cy="4435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F0D91E-8F38-4098-970A-D34D72271D8E}"/>
              </a:ext>
            </a:extLst>
          </p:cNvPr>
          <p:cNvSpPr txBox="1"/>
          <p:nvPr userDrawn="1"/>
        </p:nvSpPr>
        <p:spPr>
          <a:xfrm>
            <a:off x="7643659" y="6471937"/>
            <a:ext cx="200978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en-US" sz="1400">
                <a:solidFill>
                  <a:srgbClr val="777777"/>
                </a:solidFill>
              </a:rPr>
              <a:t>|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D714D8-63A1-498C-A8AB-AD027A18AA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3" y="6449217"/>
            <a:ext cx="1947672" cy="22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1033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66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heavy_p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18E43A-2457-42CA-BE83-E9C382D2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86442-506F-4FD6-ABF8-9382362FF891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A9C68-E3E9-4609-A378-65D54A205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F157D-7400-499C-96F9-B806E4F4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9460896-BBD5-4265-B217-9DE153A9B6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6713" y="1692274"/>
            <a:ext cx="6492240" cy="4435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F0D91E-8F38-4098-970A-D34D72271D8E}"/>
              </a:ext>
            </a:extLst>
          </p:cNvPr>
          <p:cNvSpPr txBox="1"/>
          <p:nvPr userDrawn="1"/>
        </p:nvSpPr>
        <p:spPr>
          <a:xfrm>
            <a:off x="7643659" y="6471937"/>
            <a:ext cx="200978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en-US" sz="1400">
                <a:solidFill>
                  <a:srgbClr val="777777"/>
                </a:solidFill>
              </a:rPr>
              <a:t>|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D714D8-63A1-498C-A8AB-AD027A18AA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3" y="6449217"/>
            <a:ext cx="1947672" cy="22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972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6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tourma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18E43A-2457-42CA-BE83-E9C382D2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24BA1-6E4A-4258-9CEC-D9E6113DF905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A9C68-E3E9-4609-A378-65D54A205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F157D-7400-499C-96F9-B806E4F4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9460896-BBD5-4265-B217-9DE153A9B6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6713" y="2238375"/>
            <a:ext cx="649224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00CBAB-7BDA-4F39-9B2F-8B78B5378DCC}"/>
              </a:ext>
            </a:extLst>
          </p:cNvPr>
          <p:cNvSpPr txBox="1"/>
          <p:nvPr userDrawn="1"/>
        </p:nvSpPr>
        <p:spPr>
          <a:xfrm>
            <a:off x="7643659" y="6471937"/>
            <a:ext cx="200978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en-US" sz="1400">
                <a:solidFill>
                  <a:srgbClr val="777777"/>
                </a:solidFill>
              </a:rPr>
              <a:t>|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104351-53CF-46BE-9C42-D998092422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3" y="6449217"/>
            <a:ext cx="1947672" cy="22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364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1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srpuc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18E43A-2457-42CA-BE83-E9C382D2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562E-8446-4476-A517-9190D6148DBB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A9C68-E3E9-4609-A378-65D54A205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F157D-7400-499C-96F9-B806E4F4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9460896-BBD5-4265-B217-9DE153A9B6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6713" y="2238375"/>
            <a:ext cx="649224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00CBAB-7BDA-4F39-9B2F-8B78B5378DCC}"/>
              </a:ext>
            </a:extLst>
          </p:cNvPr>
          <p:cNvSpPr txBox="1"/>
          <p:nvPr userDrawn="1"/>
        </p:nvSpPr>
        <p:spPr>
          <a:xfrm>
            <a:off x="7643659" y="6471937"/>
            <a:ext cx="200978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en-US" sz="1400">
                <a:solidFill>
                  <a:srgbClr val="777777"/>
                </a:solidFill>
              </a:rPr>
              <a:t>|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104351-53CF-46BE-9C42-D998092422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3" y="6449217"/>
            <a:ext cx="1947672" cy="22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250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1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wintergr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18E43A-2457-42CA-BE83-E9C382D2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1F8DB-B508-4314-BA9F-83C2EC6095A8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A9C68-E3E9-4609-A378-65D54A205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F157D-7400-499C-96F9-B806E4F4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9460896-BBD5-4265-B217-9DE153A9B6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6713" y="2238375"/>
            <a:ext cx="649224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00CBAB-7BDA-4F39-9B2F-8B78B5378DCC}"/>
              </a:ext>
            </a:extLst>
          </p:cNvPr>
          <p:cNvSpPr txBox="1"/>
          <p:nvPr userDrawn="1"/>
        </p:nvSpPr>
        <p:spPr>
          <a:xfrm>
            <a:off x="7643659" y="6471937"/>
            <a:ext cx="200978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en-US" sz="1400">
                <a:solidFill>
                  <a:srgbClr val="777777"/>
                </a:solidFill>
              </a:rPr>
              <a:t>|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104351-53CF-46BE-9C42-D998092422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3" y="6449217"/>
            <a:ext cx="1947672" cy="22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8362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1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p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18E43A-2457-42CA-BE83-E9C382D2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62D74-F67F-4ED1-9D83-81F6C26A9C11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A9C68-E3E9-4609-A378-65D54A205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F157D-7400-499C-96F9-B806E4F4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9460896-BBD5-4265-B217-9DE153A9B6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6713" y="2238375"/>
            <a:ext cx="649224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00CBAB-7BDA-4F39-9B2F-8B78B5378DCC}"/>
              </a:ext>
            </a:extLst>
          </p:cNvPr>
          <p:cNvSpPr txBox="1"/>
          <p:nvPr userDrawn="1"/>
        </p:nvSpPr>
        <p:spPr>
          <a:xfrm>
            <a:off x="7643659" y="6471937"/>
            <a:ext cx="200978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en-US" sz="1400">
                <a:solidFill>
                  <a:srgbClr val="777777"/>
                </a:solidFill>
              </a:rPr>
              <a:t>|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F104351-53CF-46BE-9C42-D998092422D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3" y="6449217"/>
            <a:ext cx="1947672" cy="22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1607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1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_tourma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18E43A-2457-42CA-BE83-E9C382D2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B2195-EC31-4F75-9A6D-9DF26E608906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A9C68-E3E9-4609-A378-65D54A205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F157D-7400-499C-96F9-B806E4F4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B40B5C3-5CB8-4950-B39C-76B89D9BB0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5760" y="2240280"/>
            <a:ext cx="361188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E2978152-39F0-4E69-8A06-919FCC7BEF8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06875" y="2240280"/>
            <a:ext cx="361188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DD1B24-56E4-4B77-A874-DBA17712DC18}"/>
              </a:ext>
            </a:extLst>
          </p:cNvPr>
          <p:cNvSpPr txBox="1"/>
          <p:nvPr userDrawn="1"/>
        </p:nvSpPr>
        <p:spPr>
          <a:xfrm>
            <a:off x="7643659" y="6471937"/>
            <a:ext cx="200978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en-US" sz="1400">
                <a:solidFill>
                  <a:srgbClr val="777777"/>
                </a:solidFill>
              </a:rPr>
              <a:t>|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A57404-7609-4C47-9119-D24B9D795C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3" y="6449217"/>
            <a:ext cx="1947672" cy="22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3502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1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_spruc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18E43A-2457-42CA-BE83-E9C382D2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1AF2-8C99-4540-9EEB-5364478907E3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A9C68-E3E9-4609-A378-65D54A205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F157D-7400-499C-96F9-B806E4F4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B40B5C3-5CB8-4950-B39C-76B89D9BB0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5760" y="2240280"/>
            <a:ext cx="361188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E2978152-39F0-4E69-8A06-919FCC7BEF8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06875" y="2240280"/>
            <a:ext cx="361188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DD1B24-56E4-4B77-A874-DBA17712DC18}"/>
              </a:ext>
            </a:extLst>
          </p:cNvPr>
          <p:cNvSpPr txBox="1"/>
          <p:nvPr userDrawn="1"/>
        </p:nvSpPr>
        <p:spPr>
          <a:xfrm>
            <a:off x="7643659" y="6471937"/>
            <a:ext cx="200978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en-US" sz="1400">
                <a:solidFill>
                  <a:srgbClr val="777777"/>
                </a:solidFill>
              </a:rPr>
              <a:t>|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A57404-7609-4C47-9119-D24B9D795C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3" y="6449217"/>
            <a:ext cx="1947672" cy="22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982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1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_wintergr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18E43A-2457-42CA-BE83-E9C382D2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294C4-7DBA-4948-96D9-3F90971BB22F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A9C68-E3E9-4609-A378-65D54A205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F157D-7400-499C-96F9-B806E4F4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B40B5C3-5CB8-4950-B39C-76B89D9BB0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5760" y="2240280"/>
            <a:ext cx="361188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E2978152-39F0-4E69-8A06-919FCC7BEF8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06875" y="2240280"/>
            <a:ext cx="361188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DD1B24-56E4-4B77-A874-DBA17712DC18}"/>
              </a:ext>
            </a:extLst>
          </p:cNvPr>
          <p:cNvSpPr txBox="1"/>
          <p:nvPr userDrawn="1"/>
        </p:nvSpPr>
        <p:spPr>
          <a:xfrm>
            <a:off x="7643659" y="6471937"/>
            <a:ext cx="200978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en-US" sz="1400">
                <a:solidFill>
                  <a:srgbClr val="777777"/>
                </a:solidFill>
              </a:rPr>
              <a:t>|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A57404-7609-4C47-9119-D24B9D795C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3" y="6449217"/>
            <a:ext cx="1947672" cy="22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6397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1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photo_first l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826" y="1072808"/>
            <a:ext cx="5532438" cy="1508021"/>
          </a:xfrm>
        </p:spPr>
        <p:txBody>
          <a:bodyPr tIns="0" bIns="0" anchor="t" anchorCtr="0"/>
          <a:lstStyle>
            <a:lvl1pPr>
              <a:defRPr sz="3200" b="0">
                <a:solidFill>
                  <a:srgbClr val="00687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F417E6A-C399-4D34-AA35-6617A97C73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2825" y="409820"/>
            <a:ext cx="5532437" cy="559290"/>
          </a:xfrm>
        </p:spPr>
        <p:txBody>
          <a:bodyPr anchor="b" anchorCtr="0"/>
          <a:lstStyle>
            <a:lvl1pPr>
              <a:lnSpc>
                <a:spcPts val="2000"/>
              </a:lnSpc>
              <a:spcAft>
                <a:spcPts val="0"/>
              </a:spcAft>
              <a:defRPr sz="1600" b="1">
                <a:solidFill>
                  <a:srgbClr val="777777"/>
                </a:solidFill>
              </a:defRPr>
            </a:lvl1pPr>
            <a:lvl2pPr>
              <a:lnSpc>
                <a:spcPts val="2000"/>
              </a:lnSpc>
              <a:spcAft>
                <a:spcPts val="0"/>
              </a:spcAft>
              <a:defRPr sz="1600" b="1">
                <a:solidFill>
                  <a:srgbClr val="777777"/>
                </a:solidFill>
              </a:defRPr>
            </a:lvl2pPr>
            <a:lvl3pPr marL="0" indent="0">
              <a:lnSpc>
                <a:spcPts val="2000"/>
              </a:lnSpc>
              <a:spcAft>
                <a:spcPts val="0"/>
              </a:spcAft>
              <a:buNone/>
              <a:defRPr sz="1600" b="1">
                <a:solidFill>
                  <a:srgbClr val="777777"/>
                </a:solidFill>
              </a:defRPr>
            </a:lvl3pPr>
            <a:lvl4pPr marL="0" indent="0">
              <a:lnSpc>
                <a:spcPts val="2000"/>
              </a:lnSpc>
              <a:spcAft>
                <a:spcPts val="0"/>
              </a:spcAft>
              <a:buNone/>
              <a:defRPr sz="1600" b="1">
                <a:solidFill>
                  <a:srgbClr val="777777"/>
                </a:solidFill>
              </a:defRPr>
            </a:lvl4pPr>
            <a:lvl5pPr marL="0" indent="0">
              <a:lnSpc>
                <a:spcPts val="2000"/>
              </a:lnSpc>
              <a:spcAft>
                <a:spcPts val="0"/>
              </a:spcAft>
              <a:buNone/>
              <a:defRPr sz="1600" b="1">
                <a:solidFill>
                  <a:srgbClr val="777777"/>
                </a:solidFill>
              </a:defRPr>
            </a:lvl5pPr>
            <a:lvl6pPr marL="0" indent="0">
              <a:lnSpc>
                <a:spcPts val="2000"/>
              </a:lnSpc>
              <a:spcAft>
                <a:spcPts val="0"/>
              </a:spcAft>
              <a:buNone/>
              <a:defRPr sz="1600" b="1">
                <a:solidFill>
                  <a:srgbClr val="777777"/>
                </a:solidFill>
              </a:defRPr>
            </a:lvl6pPr>
            <a:lvl7pPr marL="0" indent="0">
              <a:lnSpc>
                <a:spcPts val="2000"/>
              </a:lnSpc>
              <a:spcAft>
                <a:spcPts val="0"/>
              </a:spcAft>
              <a:buNone/>
              <a:defRPr sz="1600" b="1">
                <a:solidFill>
                  <a:srgbClr val="777777"/>
                </a:solidFill>
              </a:defRPr>
            </a:lvl7pPr>
            <a:lvl8pPr marL="0" indent="0">
              <a:lnSpc>
                <a:spcPts val="2000"/>
              </a:lnSpc>
              <a:spcAft>
                <a:spcPts val="0"/>
              </a:spcAft>
              <a:buNone/>
              <a:defRPr sz="1600" b="1">
                <a:solidFill>
                  <a:srgbClr val="777777"/>
                </a:solidFill>
              </a:defRPr>
            </a:lvl8pPr>
            <a:lvl9pPr marL="0" indent="0">
              <a:lnSpc>
                <a:spcPts val="2000"/>
              </a:lnSpc>
              <a:spcAft>
                <a:spcPts val="0"/>
              </a:spcAft>
              <a:buNone/>
              <a:defRPr sz="1600" b="1">
                <a:solidFill>
                  <a:srgbClr val="777777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63C241-D66E-4D5B-8D9F-C09784BAA4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365760"/>
            <a:ext cx="1371600" cy="766752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F536FFE5-51D0-4A86-9BA6-94E91E95F3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39312" y="2804009"/>
            <a:ext cx="3223631" cy="182880"/>
          </a:xfrm>
        </p:spPr>
        <p:txBody>
          <a:bodyPr anchor="b" anchorCtr="0"/>
          <a:lstStyle>
            <a:lvl1pPr>
              <a:defRPr lang="en-US" sz="16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  <a:lvl2pPr>
              <a:defRPr sz="1600"/>
            </a:lvl2pPr>
            <a:lvl3pPr marL="0" indent="0">
              <a:buNone/>
              <a:defRPr sz="16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  <a:lvl6pPr marL="0" indent="0">
              <a:buNone/>
              <a:defRPr sz="1600"/>
            </a:lvl6pPr>
            <a:lvl7pPr marL="0" indent="0">
              <a:buNone/>
              <a:defRPr sz="1600"/>
            </a:lvl7pPr>
            <a:lvl8pPr marL="0" indent="0">
              <a:buNone/>
              <a:defRPr sz="1600"/>
            </a:lvl8pPr>
            <a:lvl9pPr marL="0" indent="0">
              <a:buNone/>
              <a:defRPr sz="1600"/>
            </a:lvl9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27BA071-F4CF-49DB-80C3-9FC0EB2D5777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 bwMode="auto">
          <a:xfrm>
            <a:off x="915" y="3331084"/>
            <a:ext cx="9144000" cy="3526916"/>
          </a:xfrm>
          <a:custGeom>
            <a:avLst/>
            <a:gdLst>
              <a:gd name="connsiteX0" fmla="*/ 7447235 w 10078678"/>
              <a:gd name="connsiteY0" fmla="*/ 2270756 h 3887427"/>
              <a:gd name="connsiteX1" fmla="*/ 6176511 w 10078678"/>
              <a:gd name="connsiteY1" fmla="*/ 2879482 h 3887427"/>
              <a:gd name="connsiteX2" fmla="*/ 7447235 w 10078678"/>
              <a:gd name="connsiteY2" fmla="*/ 3492169 h 3887427"/>
              <a:gd name="connsiteX3" fmla="*/ 8717239 w 10078678"/>
              <a:gd name="connsiteY3" fmla="*/ 2879482 h 3887427"/>
              <a:gd name="connsiteX4" fmla="*/ 7447235 w 10078678"/>
              <a:gd name="connsiteY4" fmla="*/ 2270756 h 3887427"/>
              <a:gd name="connsiteX5" fmla="*/ 6813313 w 10078678"/>
              <a:gd name="connsiteY5" fmla="*/ 1063742 h 3887427"/>
              <a:gd name="connsiteX6" fmla="*/ 5893208 w 10078678"/>
              <a:gd name="connsiteY6" fmla="*/ 1504718 h 3887427"/>
              <a:gd name="connsiteX7" fmla="*/ 6813313 w 10078678"/>
              <a:gd name="connsiteY7" fmla="*/ 1945694 h 3887427"/>
              <a:gd name="connsiteX8" fmla="*/ 7730179 w 10078678"/>
              <a:gd name="connsiteY8" fmla="*/ 1504718 h 3887427"/>
              <a:gd name="connsiteX9" fmla="*/ 6813313 w 10078678"/>
              <a:gd name="connsiteY9" fmla="*/ 1063742 h 3887427"/>
              <a:gd name="connsiteX10" fmla="*/ 5039699 w 10078678"/>
              <a:gd name="connsiteY10" fmla="*/ 0 h 3887427"/>
              <a:gd name="connsiteX11" fmla="*/ 7222969 w 10078678"/>
              <a:gd name="connsiteY11" fmla="*/ 48957 h 3887427"/>
              <a:gd name="connsiteX12" fmla="*/ 7054859 w 10078678"/>
              <a:gd name="connsiteY12" fmla="*/ 199429 h 3887427"/>
              <a:gd name="connsiteX13" fmla="*/ 8150273 w 10078678"/>
              <a:gd name="connsiteY13" fmla="*/ 724281 h 3887427"/>
              <a:gd name="connsiteX14" fmla="*/ 9245688 w 10078678"/>
              <a:gd name="connsiteY14" fmla="*/ 199429 h 3887427"/>
              <a:gd name="connsiteX15" fmla="*/ 9210770 w 10078678"/>
              <a:gd name="connsiteY15" fmla="*/ 164511 h 3887427"/>
              <a:gd name="connsiteX16" fmla="*/ 9567869 w 10078678"/>
              <a:gd name="connsiteY16" fmla="*/ 195829 h 3887427"/>
              <a:gd name="connsiteX17" fmla="*/ 9564269 w 10078678"/>
              <a:gd name="connsiteY17" fmla="*/ 199429 h 3887427"/>
              <a:gd name="connsiteX18" fmla="*/ 10078678 w 10078678"/>
              <a:gd name="connsiteY18" fmla="*/ 573809 h 3887427"/>
              <a:gd name="connsiteX19" fmla="*/ 10078678 w 10078678"/>
              <a:gd name="connsiteY19" fmla="*/ 1137538 h 3887427"/>
              <a:gd name="connsiteX20" fmla="*/ 9280606 w 10078678"/>
              <a:gd name="connsiteY20" fmla="*/ 895991 h 3887427"/>
              <a:gd name="connsiteX21" fmla="*/ 8006642 w 10078678"/>
              <a:gd name="connsiteY21" fmla="*/ 1504718 h 3887427"/>
              <a:gd name="connsiteX22" fmla="*/ 9280606 w 10078678"/>
              <a:gd name="connsiteY22" fmla="*/ 2113444 h 3887427"/>
              <a:gd name="connsiteX23" fmla="*/ 10078678 w 10078678"/>
              <a:gd name="connsiteY23" fmla="*/ 1872258 h 3887427"/>
              <a:gd name="connsiteX24" fmla="*/ 10078678 w 10078678"/>
              <a:gd name="connsiteY24" fmla="*/ 2319713 h 3887427"/>
              <a:gd name="connsiteX25" fmla="*/ 9249288 w 10078678"/>
              <a:gd name="connsiteY25" fmla="*/ 2879482 h 3887427"/>
              <a:gd name="connsiteX26" fmla="*/ 10078678 w 10078678"/>
              <a:gd name="connsiteY26" fmla="*/ 3439612 h 3887427"/>
              <a:gd name="connsiteX27" fmla="*/ 10078678 w 10078678"/>
              <a:gd name="connsiteY27" fmla="*/ 3887427 h 3887427"/>
              <a:gd name="connsiteX28" fmla="*/ 9767297 w 10078678"/>
              <a:gd name="connsiteY28" fmla="*/ 3887427 h 3887427"/>
              <a:gd name="connsiteX29" fmla="*/ 8717239 w 10078678"/>
              <a:gd name="connsiteY29" fmla="*/ 3586484 h 3887427"/>
              <a:gd name="connsiteX30" fmla="*/ 7670782 w 10078678"/>
              <a:gd name="connsiteY30" fmla="*/ 3887427 h 3887427"/>
              <a:gd name="connsiteX31" fmla="*/ 0 w 10078678"/>
              <a:gd name="connsiteY31" fmla="*/ 3887427 h 3887427"/>
              <a:gd name="connsiteX32" fmla="*/ 0 w 10078678"/>
              <a:gd name="connsiteY32" fmla="*/ 241547 h 3887427"/>
              <a:gd name="connsiteX33" fmla="*/ 5039699 w 10078678"/>
              <a:gd name="connsiteY33" fmla="*/ 0 h 388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078678" h="3887427">
                <a:moveTo>
                  <a:pt x="7447235" y="2270756"/>
                </a:moveTo>
                <a:cubicBezTo>
                  <a:pt x="6747077" y="2270756"/>
                  <a:pt x="6176511" y="2879482"/>
                  <a:pt x="6176511" y="2879482"/>
                </a:cubicBezTo>
                <a:cubicBezTo>
                  <a:pt x="6176511" y="2879482"/>
                  <a:pt x="6747077" y="3492169"/>
                  <a:pt x="7447235" y="3492169"/>
                </a:cubicBezTo>
                <a:cubicBezTo>
                  <a:pt x="8150273" y="3492169"/>
                  <a:pt x="8717239" y="2879482"/>
                  <a:pt x="8717239" y="2879482"/>
                </a:cubicBezTo>
                <a:cubicBezTo>
                  <a:pt x="8717239" y="2879482"/>
                  <a:pt x="8150273" y="2270756"/>
                  <a:pt x="7447235" y="2270756"/>
                </a:cubicBezTo>
                <a:close/>
                <a:moveTo>
                  <a:pt x="6813313" y="1063742"/>
                </a:moveTo>
                <a:cubicBezTo>
                  <a:pt x="6306104" y="1063742"/>
                  <a:pt x="5893208" y="1504718"/>
                  <a:pt x="5893208" y="1504718"/>
                </a:cubicBezTo>
                <a:cubicBezTo>
                  <a:pt x="5893208" y="1504718"/>
                  <a:pt x="6306104" y="1945694"/>
                  <a:pt x="6813313" y="1945694"/>
                </a:cubicBezTo>
                <a:cubicBezTo>
                  <a:pt x="7321243" y="1945694"/>
                  <a:pt x="7730179" y="1504718"/>
                  <a:pt x="7730179" y="1504718"/>
                </a:cubicBezTo>
                <a:cubicBezTo>
                  <a:pt x="7730179" y="1504718"/>
                  <a:pt x="7321243" y="1063742"/>
                  <a:pt x="6813313" y="1063742"/>
                </a:cubicBezTo>
                <a:close/>
                <a:moveTo>
                  <a:pt x="5039699" y="0"/>
                </a:moveTo>
                <a:cubicBezTo>
                  <a:pt x="5823012" y="0"/>
                  <a:pt x="6561328" y="20879"/>
                  <a:pt x="7222969" y="48957"/>
                </a:cubicBezTo>
                <a:cubicBezTo>
                  <a:pt x="7118215" y="132833"/>
                  <a:pt x="7054859" y="199429"/>
                  <a:pt x="7054859" y="199429"/>
                </a:cubicBezTo>
                <a:cubicBezTo>
                  <a:pt x="7054859" y="199429"/>
                  <a:pt x="7544790" y="724281"/>
                  <a:pt x="8150273" y="724281"/>
                </a:cubicBezTo>
                <a:cubicBezTo>
                  <a:pt x="8756117" y="724281"/>
                  <a:pt x="9245688" y="199429"/>
                  <a:pt x="9245688" y="199429"/>
                </a:cubicBezTo>
                <a:cubicBezTo>
                  <a:pt x="9245688" y="199429"/>
                  <a:pt x="9231649" y="185390"/>
                  <a:pt x="9210770" y="164511"/>
                </a:cubicBezTo>
                <a:cubicBezTo>
                  <a:pt x="9343962" y="174951"/>
                  <a:pt x="9462755" y="185390"/>
                  <a:pt x="9567869" y="195829"/>
                </a:cubicBezTo>
                <a:lnTo>
                  <a:pt x="9564269" y="199429"/>
                </a:lnTo>
                <a:cubicBezTo>
                  <a:pt x="9564269" y="199429"/>
                  <a:pt x="9770536" y="416497"/>
                  <a:pt x="10078678" y="573809"/>
                </a:cubicBezTo>
                <a:cubicBezTo>
                  <a:pt x="10078678" y="573809"/>
                  <a:pt x="10078678" y="573809"/>
                  <a:pt x="10078678" y="1137538"/>
                </a:cubicBezTo>
                <a:cubicBezTo>
                  <a:pt x="9861611" y="1007585"/>
                  <a:pt x="9581908" y="895991"/>
                  <a:pt x="9280606" y="895991"/>
                </a:cubicBezTo>
                <a:cubicBezTo>
                  <a:pt x="8577208" y="895991"/>
                  <a:pt x="8006642" y="1504718"/>
                  <a:pt x="8006642" y="1504718"/>
                </a:cubicBezTo>
                <a:cubicBezTo>
                  <a:pt x="8006642" y="1504718"/>
                  <a:pt x="8577208" y="2113444"/>
                  <a:pt x="9280606" y="2113444"/>
                </a:cubicBezTo>
                <a:cubicBezTo>
                  <a:pt x="9581908" y="2113444"/>
                  <a:pt x="9861611" y="2001131"/>
                  <a:pt x="10078678" y="1872258"/>
                </a:cubicBezTo>
                <a:cubicBezTo>
                  <a:pt x="10078678" y="1872258"/>
                  <a:pt x="10078678" y="1872258"/>
                  <a:pt x="10078678" y="2319713"/>
                </a:cubicBezTo>
                <a:cubicBezTo>
                  <a:pt x="9588747" y="2515902"/>
                  <a:pt x="9249288" y="2879482"/>
                  <a:pt x="9249288" y="2879482"/>
                </a:cubicBezTo>
                <a:cubicBezTo>
                  <a:pt x="9249288" y="2879482"/>
                  <a:pt x="9588747" y="3247022"/>
                  <a:pt x="10078678" y="3439612"/>
                </a:cubicBezTo>
                <a:cubicBezTo>
                  <a:pt x="10078678" y="3439612"/>
                  <a:pt x="10078678" y="3439612"/>
                  <a:pt x="10078678" y="3887427"/>
                </a:cubicBezTo>
                <a:cubicBezTo>
                  <a:pt x="10078678" y="3887427"/>
                  <a:pt x="10078678" y="3887427"/>
                  <a:pt x="9767297" y="3887427"/>
                </a:cubicBezTo>
                <a:cubicBezTo>
                  <a:pt x="9473194" y="3722916"/>
                  <a:pt x="9109256" y="3586484"/>
                  <a:pt x="8717239" y="3586484"/>
                </a:cubicBezTo>
                <a:cubicBezTo>
                  <a:pt x="8325223" y="3586484"/>
                  <a:pt x="7964885" y="3722916"/>
                  <a:pt x="7670782" y="3887427"/>
                </a:cubicBezTo>
                <a:cubicBezTo>
                  <a:pt x="7670782" y="3887427"/>
                  <a:pt x="7670782" y="3887427"/>
                  <a:pt x="0" y="3887427"/>
                </a:cubicBezTo>
                <a:cubicBezTo>
                  <a:pt x="0" y="3887427"/>
                  <a:pt x="0" y="3887427"/>
                  <a:pt x="0" y="241547"/>
                </a:cubicBezTo>
                <a:cubicBezTo>
                  <a:pt x="0" y="241547"/>
                  <a:pt x="2257426" y="0"/>
                  <a:pt x="503969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640080" anchor="ctr" anchorCtr="0">
            <a:noAutofit/>
          </a:bodyPr>
          <a:lstStyle>
            <a:lvl1pPr algn="l">
              <a:defRPr/>
            </a:lvl1pPr>
          </a:lstStyle>
          <a:p>
            <a:r>
              <a:rPr lang="en-US"/>
              <a:t>Grey area indicates image box</a:t>
            </a:r>
            <a:br>
              <a:rPr lang="en-US"/>
            </a:br>
            <a:r>
              <a:rPr lang="en-US"/>
              <a:t>Click picture icon to insert image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245D43B0-4782-45FD-8D6E-FE029818FE3F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2282825" y="2798064"/>
            <a:ext cx="1033272" cy="182880"/>
          </a:xfrm>
        </p:spPr>
        <p:txBody>
          <a:bodyPr/>
          <a:lstStyle>
            <a:lvl1pPr>
              <a:defRPr sz="1600"/>
            </a:lvl1pPr>
          </a:lstStyle>
          <a:p>
            <a:fld id="{F9502212-2AA6-4ABD-BD7E-D96BA894D8E7}" type="datetime1">
              <a:rPr lang="en-US" smtClean="0"/>
              <a:t>10/25/2019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FA4DCF-B353-475A-A71C-704E57517963}"/>
              </a:ext>
            </a:extLst>
          </p:cNvPr>
          <p:cNvSpPr txBox="1"/>
          <p:nvPr userDrawn="1"/>
        </p:nvSpPr>
        <p:spPr>
          <a:xfrm>
            <a:off x="3377215" y="2729741"/>
            <a:ext cx="200978" cy="2462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en-US" sz="1600">
                <a:solidFill>
                  <a:srgbClr val="777777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81246723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576" userDrawn="1">
          <p15:clr>
            <a:srgbClr val="FBAE40"/>
          </p15:clr>
        </p15:guide>
        <p15:guide id="2" orient="horz" pos="1842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_p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18E43A-2457-42CA-BE83-E9C382D2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0B0FD-E6C1-4DB0-919D-365634DFA53B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A9C68-E3E9-4609-A378-65D54A205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F157D-7400-499C-96F9-B806E4F4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B40B5C3-5CB8-4950-B39C-76B89D9BB0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5760" y="2240280"/>
            <a:ext cx="361188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E2978152-39F0-4E69-8A06-919FCC7BEF8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06875" y="2240280"/>
            <a:ext cx="361188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5DD1B24-56E4-4B77-A874-DBA17712DC18}"/>
              </a:ext>
            </a:extLst>
          </p:cNvPr>
          <p:cNvSpPr txBox="1"/>
          <p:nvPr userDrawn="1"/>
        </p:nvSpPr>
        <p:spPr>
          <a:xfrm>
            <a:off x="7643659" y="6471937"/>
            <a:ext cx="200978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en-US" sz="1400">
                <a:solidFill>
                  <a:srgbClr val="777777"/>
                </a:solidFill>
              </a:rPr>
              <a:t>|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A57404-7609-4C47-9119-D24B9D795C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3" y="6449217"/>
            <a:ext cx="1947672" cy="22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37629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1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_wide_tourma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18E43A-2457-42CA-BE83-E9C382D2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E3BA71-0A7B-4115-AE91-1974E6F76875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A9C68-E3E9-4609-A378-65D54A205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F157D-7400-499C-96F9-B806E4F4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F0A26A0-13A4-4FE0-972A-7E832073E8C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68900" y="2240281"/>
            <a:ext cx="3609975" cy="3887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8FCB067-4CCE-4E9A-AF59-E373483679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63536" y="2240694"/>
            <a:ext cx="45720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430D70-D8A4-4058-A72E-58BBF7717543}"/>
              </a:ext>
            </a:extLst>
          </p:cNvPr>
          <p:cNvSpPr txBox="1"/>
          <p:nvPr userDrawn="1"/>
        </p:nvSpPr>
        <p:spPr>
          <a:xfrm>
            <a:off x="7643659" y="6471937"/>
            <a:ext cx="200978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en-US" sz="1400">
                <a:solidFill>
                  <a:srgbClr val="777777"/>
                </a:solidFill>
              </a:rPr>
              <a:t>|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CE751F-3137-4074-9AF8-AA391B7AE4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3" y="6449217"/>
            <a:ext cx="1947672" cy="22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0918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1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_wide_spruc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18E43A-2457-42CA-BE83-E9C382D2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D678A-B5F0-4A02-8E5A-AA0FEDFFB7D1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A9C68-E3E9-4609-A378-65D54A205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F157D-7400-499C-96F9-B806E4F4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F0A26A0-13A4-4FE0-972A-7E832073E8C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68900" y="2240281"/>
            <a:ext cx="3609975" cy="3887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8FCB067-4CCE-4E9A-AF59-E373483679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63536" y="2240694"/>
            <a:ext cx="45720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430D70-D8A4-4058-A72E-58BBF7717543}"/>
              </a:ext>
            </a:extLst>
          </p:cNvPr>
          <p:cNvSpPr txBox="1"/>
          <p:nvPr userDrawn="1"/>
        </p:nvSpPr>
        <p:spPr>
          <a:xfrm>
            <a:off x="7643659" y="6471937"/>
            <a:ext cx="200978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en-US" sz="1400">
                <a:solidFill>
                  <a:srgbClr val="777777"/>
                </a:solidFill>
              </a:rPr>
              <a:t>|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CE751F-3137-4074-9AF8-AA391B7AE4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3" y="6449217"/>
            <a:ext cx="1947672" cy="22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8571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1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_wide_wintergr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18E43A-2457-42CA-BE83-E9C382D2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F5A510-3776-4435-957D-224C7D97FB2E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A9C68-E3E9-4609-A378-65D54A205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F157D-7400-499C-96F9-B806E4F4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F0A26A0-13A4-4FE0-972A-7E832073E8C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68900" y="2240281"/>
            <a:ext cx="3609975" cy="3887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8FCB067-4CCE-4E9A-AF59-E373483679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63536" y="2240694"/>
            <a:ext cx="45720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430D70-D8A4-4058-A72E-58BBF7717543}"/>
              </a:ext>
            </a:extLst>
          </p:cNvPr>
          <p:cNvSpPr txBox="1"/>
          <p:nvPr userDrawn="1"/>
        </p:nvSpPr>
        <p:spPr>
          <a:xfrm>
            <a:off x="7643659" y="6471937"/>
            <a:ext cx="200978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en-US" sz="1400">
                <a:solidFill>
                  <a:srgbClr val="777777"/>
                </a:solidFill>
              </a:rPr>
              <a:t>|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CE751F-3137-4074-9AF8-AA391B7AE4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3" y="6449217"/>
            <a:ext cx="1947672" cy="22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0488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1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_wide_p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18E43A-2457-42CA-BE83-E9C382D2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B1417-1C17-4F5B-A762-50A1933CE0CC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A9C68-E3E9-4609-A378-65D54A205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F157D-7400-499C-96F9-B806E4F4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F0A26A0-13A4-4FE0-972A-7E832073E8C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168900" y="2240281"/>
            <a:ext cx="3609975" cy="3887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08FCB067-4CCE-4E9A-AF59-E3734836790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63536" y="2240694"/>
            <a:ext cx="45720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430D70-D8A4-4058-A72E-58BBF7717543}"/>
              </a:ext>
            </a:extLst>
          </p:cNvPr>
          <p:cNvSpPr txBox="1"/>
          <p:nvPr userDrawn="1"/>
        </p:nvSpPr>
        <p:spPr>
          <a:xfrm>
            <a:off x="7643659" y="6471937"/>
            <a:ext cx="200978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en-US" sz="1400">
                <a:solidFill>
                  <a:srgbClr val="777777"/>
                </a:solidFill>
              </a:rPr>
              <a:t>|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CE751F-3137-4074-9AF8-AA391B7AE4C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3" y="6449217"/>
            <a:ext cx="1947672" cy="22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637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1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_sidebar_tourma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18E43A-2457-42CA-BE83-E9C382D2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CD7FE-4A49-4117-8316-8702192C74F3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A9C68-E3E9-4609-A378-65D54A205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F157D-7400-499C-96F9-B806E4F4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9F30386-846D-4800-84B2-CF1AE7E3C1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66360" y="2240280"/>
            <a:ext cx="3614103" cy="3887470"/>
          </a:xfrm>
        </p:spPr>
        <p:txBody>
          <a:bodyPr/>
          <a:lstStyle>
            <a:lvl1pPr>
              <a:defRPr sz="1600" b="1">
                <a:solidFill>
                  <a:srgbClr val="777777"/>
                </a:solidFill>
              </a:defRPr>
            </a:lvl1pPr>
            <a:lvl2pPr>
              <a:lnSpc>
                <a:spcPts val="3200"/>
              </a:lnSpc>
              <a:spcAft>
                <a:spcPts val="0"/>
              </a:spcAft>
              <a:defRPr sz="2800">
                <a:solidFill>
                  <a:srgbClr val="E87722"/>
                </a:solidFill>
              </a:defRPr>
            </a:lvl2pPr>
            <a:lvl3pPr marL="0" indent="0">
              <a:lnSpc>
                <a:spcPts val="3200"/>
              </a:lnSpc>
              <a:spcAft>
                <a:spcPts val="0"/>
              </a:spcAft>
              <a:buNone/>
              <a:defRPr sz="2800">
                <a:solidFill>
                  <a:srgbClr val="E87722"/>
                </a:solidFill>
              </a:defRPr>
            </a:lvl3pPr>
            <a:lvl4pPr marL="0" indent="0">
              <a:lnSpc>
                <a:spcPts val="3200"/>
              </a:lnSpc>
              <a:spcAft>
                <a:spcPts val="0"/>
              </a:spcAft>
              <a:buNone/>
              <a:defRPr sz="2800">
                <a:solidFill>
                  <a:srgbClr val="E87722"/>
                </a:solidFill>
              </a:defRPr>
            </a:lvl4pPr>
            <a:lvl5pPr marL="0" indent="0">
              <a:lnSpc>
                <a:spcPts val="3200"/>
              </a:lnSpc>
              <a:spcAft>
                <a:spcPts val="0"/>
              </a:spcAft>
              <a:buNone/>
              <a:defRPr sz="2800">
                <a:solidFill>
                  <a:srgbClr val="E87722"/>
                </a:solidFill>
              </a:defRPr>
            </a:lvl5pPr>
            <a:lvl6pPr marL="0" indent="0">
              <a:lnSpc>
                <a:spcPts val="3200"/>
              </a:lnSpc>
              <a:spcAft>
                <a:spcPts val="0"/>
              </a:spcAft>
              <a:buNone/>
              <a:defRPr sz="2800">
                <a:solidFill>
                  <a:srgbClr val="E87722"/>
                </a:solidFill>
              </a:defRPr>
            </a:lvl6pPr>
            <a:lvl7pPr marL="0" indent="0">
              <a:lnSpc>
                <a:spcPts val="3200"/>
              </a:lnSpc>
              <a:spcAft>
                <a:spcPts val="0"/>
              </a:spcAft>
              <a:buNone/>
              <a:defRPr sz="2800">
                <a:solidFill>
                  <a:srgbClr val="E87722"/>
                </a:solidFill>
              </a:defRPr>
            </a:lvl7pPr>
            <a:lvl8pPr marL="0" indent="0">
              <a:lnSpc>
                <a:spcPts val="3200"/>
              </a:lnSpc>
              <a:spcAft>
                <a:spcPts val="0"/>
              </a:spcAft>
              <a:buNone/>
              <a:defRPr sz="2800">
                <a:solidFill>
                  <a:srgbClr val="E87722"/>
                </a:solidFill>
              </a:defRPr>
            </a:lvl8pPr>
            <a:lvl9pPr marL="0" indent="0">
              <a:lnSpc>
                <a:spcPts val="3200"/>
              </a:lnSpc>
              <a:spcAft>
                <a:spcPts val="0"/>
              </a:spcAft>
              <a:buNone/>
              <a:defRPr sz="2800">
                <a:solidFill>
                  <a:srgbClr val="E8772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66D17BA-B313-4C5A-AFC9-CB21C07EF6D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63536" y="2240694"/>
            <a:ext cx="45720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A49649-738E-4C1C-BA1F-E53BE1673F8E}"/>
              </a:ext>
            </a:extLst>
          </p:cNvPr>
          <p:cNvSpPr txBox="1"/>
          <p:nvPr userDrawn="1"/>
        </p:nvSpPr>
        <p:spPr>
          <a:xfrm>
            <a:off x="7643659" y="6471937"/>
            <a:ext cx="200978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en-US" sz="1400">
                <a:solidFill>
                  <a:srgbClr val="777777"/>
                </a:solidFill>
              </a:rPr>
              <a:t>|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6BD469-41D7-42FC-87FA-2F75EA2481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3" y="6449217"/>
            <a:ext cx="1947672" cy="22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7198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1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_sidebar_spruc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18E43A-2457-42CA-BE83-E9C382D2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D0BDD-583F-44E0-A72A-BF925096998D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A9C68-E3E9-4609-A378-65D54A205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F157D-7400-499C-96F9-B806E4F4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9F30386-846D-4800-84B2-CF1AE7E3C1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66360" y="2240280"/>
            <a:ext cx="3614103" cy="3887470"/>
          </a:xfrm>
        </p:spPr>
        <p:txBody>
          <a:bodyPr/>
          <a:lstStyle>
            <a:lvl1pPr>
              <a:defRPr sz="1600" b="1">
                <a:solidFill>
                  <a:srgbClr val="777777"/>
                </a:solidFill>
              </a:defRPr>
            </a:lvl1pPr>
            <a:lvl2pPr>
              <a:lnSpc>
                <a:spcPts val="3200"/>
              </a:lnSpc>
              <a:spcAft>
                <a:spcPts val="0"/>
              </a:spcAft>
              <a:defRPr sz="2800">
                <a:solidFill>
                  <a:srgbClr val="E87722"/>
                </a:solidFill>
              </a:defRPr>
            </a:lvl2pPr>
            <a:lvl3pPr marL="0" indent="0">
              <a:lnSpc>
                <a:spcPts val="3200"/>
              </a:lnSpc>
              <a:spcAft>
                <a:spcPts val="0"/>
              </a:spcAft>
              <a:buNone/>
              <a:defRPr sz="2800">
                <a:solidFill>
                  <a:srgbClr val="E87722"/>
                </a:solidFill>
              </a:defRPr>
            </a:lvl3pPr>
            <a:lvl4pPr marL="0" indent="0">
              <a:lnSpc>
                <a:spcPts val="3200"/>
              </a:lnSpc>
              <a:spcAft>
                <a:spcPts val="0"/>
              </a:spcAft>
              <a:buNone/>
              <a:defRPr sz="2800">
                <a:solidFill>
                  <a:srgbClr val="E87722"/>
                </a:solidFill>
              </a:defRPr>
            </a:lvl4pPr>
            <a:lvl5pPr marL="0" indent="0">
              <a:lnSpc>
                <a:spcPts val="3200"/>
              </a:lnSpc>
              <a:spcAft>
                <a:spcPts val="0"/>
              </a:spcAft>
              <a:buNone/>
              <a:defRPr sz="2800">
                <a:solidFill>
                  <a:srgbClr val="E87722"/>
                </a:solidFill>
              </a:defRPr>
            </a:lvl5pPr>
            <a:lvl6pPr marL="0" indent="0">
              <a:lnSpc>
                <a:spcPts val="3200"/>
              </a:lnSpc>
              <a:spcAft>
                <a:spcPts val="0"/>
              </a:spcAft>
              <a:buNone/>
              <a:defRPr sz="2800">
                <a:solidFill>
                  <a:srgbClr val="E87722"/>
                </a:solidFill>
              </a:defRPr>
            </a:lvl6pPr>
            <a:lvl7pPr marL="0" indent="0">
              <a:lnSpc>
                <a:spcPts val="3200"/>
              </a:lnSpc>
              <a:spcAft>
                <a:spcPts val="0"/>
              </a:spcAft>
              <a:buNone/>
              <a:defRPr sz="2800">
                <a:solidFill>
                  <a:srgbClr val="E87722"/>
                </a:solidFill>
              </a:defRPr>
            </a:lvl7pPr>
            <a:lvl8pPr marL="0" indent="0">
              <a:lnSpc>
                <a:spcPts val="3200"/>
              </a:lnSpc>
              <a:spcAft>
                <a:spcPts val="0"/>
              </a:spcAft>
              <a:buNone/>
              <a:defRPr sz="2800">
                <a:solidFill>
                  <a:srgbClr val="E87722"/>
                </a:solidFill>
              </a:defRPr>
            </a:lvl8pPr>
            <a:lvl9pPr marL="0" indent="0">
              <a:lnSpc>
                <a:spcPts val="3200"/>
              </a:lnSpc>
              <a:spcAft>
                <a:spcPts val="0"/>
              </a:spcAft>
              <a:buNone/>
              <a:defRPr sz="2800">
                <a:solidFill>
                  <a:srgbClr val="E8772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66D17BA-B313-4C5A-AFC9-CB21C07EF6D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63536" y="2240694"/>
            <a:ext cx="45720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A49649-738E-4C1C-BA1F-E53BE1673F8E}"/>
              </a:ext>
            </a:extLst>
          </p:cNvPr>
          <p:cNvSpPr txBox="1"/>
          <p:nvPr userDrawn="1"/>
        </p:nvSpPr>
        <p:spPr>
          <a:xfrm>
            <a:off x="7643659" y="6471937"/>
            <a:ext cx="200978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en-US" sz="1400">
                <a:solidFill>
                  <a:srgbClr val="777777"/>
                </a:solidFill>
              </a:rPr>
              <a:t>|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6BD469-41D7-42FC-87FA-2F75EA2481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3" y="6449217"/>
            <a:ext cx="1947672" cy="22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8711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1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_sidebar_wintergr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18E43A-2457-42CA-BE83-E9C382D2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F9821-D29A-4359-88E7-7BE7F5F55BF7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A9C68-E3E9-4609-A378-65D54A205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F157D-7400-499C-96F9-B806E4F4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9F30386-846D-4800-84B2-CF1AE7E3C1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66360" y="2240280"/>
            <a:ext cx="3614103" cy="3887470"/>
          </a:xfrm>
        </p:spPr>
        <p:txBody>
          <a:bodyPr/>
          <a:lstStyle>
            <a:lvl1pPr>
              <a:defRPr sz="1600" b="1">
                <a:solidFill>
                  <a:srgbClr val="777777"/>
                </a:solidFill>
              </a:defRPr>
            </a:lvl1pPr>
            <a:lvl2pPr>
              <a:lnSpc>
                <a:spcPts val="3200"/>
              </a:lnSpc>
              <a:spcAft>
                <a:spcPts val="0"/>
              </a:spcAft>
              <a:defRPr sz="2800">
                <a:solidFill>
                  <a:srgbClr val="E87722"/>
                </a:solidFill>
              </a:defRPr>
            </a:lvl2pPr>
            <a:lvl3pPr marL="0" indent="0">
              <a:lnSpc>
                <a:spcPts val="3200"/>
              </a:lnSpc>
              <a:spcAft>
                <a:spcPts val="0"/>
              </a:spcAft>
              <a:buNone/>
              <a:defRPr sz="2800">
                <a:solidFill>
                  <a:srgbClr val="E87722"/>
                </a:solidFill>
              </a:defRPr>
            </a:lvl3pPr>
            <a:lvl4pPr marL="0" indent="0">
              <a:lnSpc>
                <a:spcPts val="3200"/>
              </a:lnSpc>
              <a:spcAft>
                <a:spcPts val="0"/>
              </a:spcAft>
              <a:buNone/>
              <a:defRPr sz="2800">
                <a:solidFill>
                  <a:srgbClr val="E87722"/>
                </a:solidFill>
              </a:defRPr>
            </a:lvl4pPr>
            <a:lvl5pPr marL="0" indent="0">
              <a:lnSpc>
                <a:spcPts val="3200"/>
              </a:lnSpc>
              <a:spcAft>
                <a:spcPts val="0"/>
              </a:spcAft>
              <a:buNone/>
              <a:defRPr sz="2800">
                <a:solidFill>
                  <a:srgbClr val="E87722"/>
                </a:solidFill>
              </a:defRPr>
            </a:lvl5pPr>
            <a:lvl6pPr marL="0" indent="0">
              <a:lnSpc>
                <a:spcPts val="3200"/>
              </a:lnSpc>
              <a:spcAft>
                <a:spcPts val="0"/>
              </a:spcAft>
              <a:buNone/>
              <a:defRPr sz="2800">
                <a:solidFill>
                  <a:srgbClr val="E87722"/>
                </a:solidFill>
              </a:defRPr>
            </a:lvl6pPr>
            <a:lvl7pPr marL="0" indent="0">
              <a:lnSpc>
                <a:spcPts val="3200"/>
              </a:lnSpc>
              <a:spcAft>
                <a:spcPts val="0"/>
              </a:spcAft>
              <a:buNone/>
              <a:defRPr sz="2800">
                <a:solidFill>
                  <a:srgbClr val="E87722"/>
                </a:solidFill>
              </a:defRPr>
            </a:lvl7pPr>
            <a:lvl8pPr marL="0" indent="0">
              <a:lnSpc>
                <a:spcPts val="3200"/>
              </a:lnSpc>
              <a:spcAft>
                <a:spcPts val="0"/>
              </a:spcAft>
              <a:buNone/>
              <a:defRPr sz="2800">
                <a:solidFill>
                  <a:srgbClr val="E87722"/>
                </a:solidFill>
              </a:defRPr>
            </a:lvl8pPr>
            <a:lvl9pPr marL="0" indent="0">
              <a:lnSpc>
                <a:spcPts val="3200"/>
              </a:lnSpc>
              <a:spcAft>
                <a:spcPts val="0"/>
              </a:spcAft>
              <a:buNone/>
              <a:defRPr sz="2800">
                <a:solidFill>
                  <a:srgbClr val="E8772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66D17BA-B313-4C5A-AFC9-CB21C07EF6D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63536" y="2240694"/>
            <a:ext cx="45720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A49649-738E-4C1C-BA1F-E53BE1673F8E}"/>
              </a:ext>
            </a:extLst>
          </p:cNvPr>
          <p:cNvSpPr txBox="1"/>
          <p:nvPr userDrawn="1"/>
        </p:nvSpPr>
        <p:spPr>
          <a:xfrm>
            <a:off x="7643659" y="6471937"/>
            <a:ext cx="200978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en-US" sz="1400">
                <a:solidFill>
                  <a:srgbClr val="777777"/>
                </a:solidFill>
              </a:rPr>
              <a:t>|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6BD469-41D7-42FC-87FA-2F75EA2481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3" y="6449217"/>
            <a:ext cx="1947672" cy="22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247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1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_sidebar_p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18E43A-2457-42CA-BE83-E9C382D2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EA1AF6-343F-474F-ACE8-6A540C77F0FF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A9C68-E3E9-4609-A378-65D54A205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F157D-7400-499C-96F9-B806E4F4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D9F30386-846D-4800-84B2-CF1AE7E3C1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66360" y="2240280"/>
            <a:ext cx="3614103" cy="3887470"/>
          </a:xfrm>
        </p:spPr>
        <p:txBody>
          <a:bodyPr/>
          <a:lstStyle>
            <a:lvl1pPr>
              <a:defRPr sz="1600" b="1">
                <a:solidFill>
                  <a:srgbClr val="777777"/>
                </a:solidFill>
              </a:defRPr>
            </a:lvl1pPr>
            <a:lvl2pPr>
              <a:lnSpc>
                <a:spcPts val="3200"/>
              </a:lnSpc>
              <a:spcAft>
                <a:spcPts val="0"/>
              </a:spcAft>
              <a:defRPr sz="2800">
                <a:solidFill>
                  <a:srgbClr val="E87722"/>
                </a:solidFill>
              </a:defRPr>
            </a:lvl2pPr>
            <a:lvl3pPr marL="0" indent="0">
              <a:lnSpc>
                <a:spcPts val="3200"/>
              </a:lnSpc>
              <a:spcAft>
                <a:spcPts val="0"/>
              </a:spcAft>
              <a:buNone/>
              <a:defRPr sz="2800">
                <a:solidFill>
                  <a:srgbClr val="E87722"/>
                </a:solidFill>
              </a:defRPr>
            </a:lvl3pPr>
            <a:lvl4pPr marL="0" indent="0">
              <a:lnSpc>
                <a:spcPts val="3200"/>
              </a:lnSpc>
              <a:spcAft>
                <a:spcPts val="0"/>
              </a:spcAft>
              <a:buNone/>
              <a:defRPr sz="2800">
                <a:solidFill>
                  <a:srgbClr val="E87722"/>
                </a:solidFill>
              </a:defRPr>
            </a:lvl4pPr>
            <a:lvl5pPr marL="0" indent="0">
              <a:lnSpc>
                <a:spcPts val="3200"/>
              </a:lnSpc>
              <a:spcAft>
                <a:spcPts val="0"/>
              </a:spcAft>
              <a:buNone/>
              <a:defRPr sz="2800">
                <a:solidFill>
                  <a:srgbClr val="E87722"/>
                </a:solidFill>
              </a:defRPr>
            </a:lvl5pPr>
            <a:lvl6pPr marL="0" indent="0">
              <a:lnSpc>
                <a:spcPts val="3200"/>
              </a:lnSpc>
              <a:spcAft>
                <a:spcPts val="0"/>
              </a:spcAft>
              <a:buNone/>
              <a:defRPr sz="2800">
                <a:solidFill>
                  <a:srgbClr val="E87722"/>
                </a:solidFill>
              </a:defRPr>
            </a:lvl6pPr>
            <a:lvl7pPr marL="0" indent="0">
              <a:lnSpc>
                <a:spcPts val="3200"/>
              </a:lnSpc>
              <a:spcAft>
                <a:spcPts val="0"/>
              </a:spcAft>
              <a:buNone/>
              <a:defRPr sz="2800">
                <a:solidFill>
                  <a:srgbClr val="E87722"/>
                </a:solidFill>
              </a:defRPr>
            </a:lvl7pPr>
            <a:lvl8pPr marL="0" indent="0">
              <a:lnSpc>
                <a:spcPts val="3200"/>
              </a:lnSpc>
              <a:spcAft>
                <a:spcPts val="0"/>
              </a:spcAft>
              <a:buNone/>
              <a:defRPr sz="2800">
                <a:solidFill>
                  <a:srgbClr val="E87722"/>
                </a:solidFill>
              </a:defRPr>
            </a:lvl8pPr>
            <a:lvl9pPr marL="0" indent="0">
              <a:lnSpc>
                <a:spcPts val="3200"/>
              </a:lnSpc>
              <a:spcAft>
                <a:spcPts val="0"/>
              </a:spcAft>
              <a:buNone/>
              <a:defRPr sz="2800">
                <a:solidFill>
                  <a:srgbClr val="E8772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66D17BA-B313-4C5A-AFC9-CB21C07EF6D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63536" y="2240694"/>
            <a:ext cx="4572000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A49649-738E-4C1C-BA1F-E53BE1673F8E}"/>
              </a:ext>
            </a:extLst>
          </p:cNvPr>
          <p:cNvSpPr txBox="1"/>
          <p:nvPr userDrawn="1"/>
        </p:nvSpPr>
        <p:spPr>
          <a:xfrm>
            <a:off x="7643659" y="6471937"/>
            <a:ext cx="200978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en-US" sz="1400">
                <a:solidFill>
                  <a:srgbClr val="777777"/>
                </a:solidFill>
              </a:rPr>
              <a:t>|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6BD469-41D7-42FC-87FA-2F75EA2481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3" y="6449217"/>
            <a:ext cx="1947672" cy="22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1421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1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18E43A-2457-42CA-BE83-E9C382D2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6FF33-5C92-4179-9F53-4CE49B420B5C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A9C68-E3E9-4609-A378-65D54A205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F157D-7400-499C-96F9-B806E4F4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A49649-738E-4C1C-BA1F-E53BE1673F8E}"/>
              </a:ext>
            </a:extLst>
          </p:cNvPr>
          <p:cNvSpPr txBox="1"/>
          <p:nvPr userDrawn="1"/>
        </p:nvSpPr>
        <p:spPr>
          <a:xfrm>
            <a:off x="7643659" y="6471937"/>
            <a:ext cx="200978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en-US" sz="1400">
                <a:solidFill>
                  <a:srgbClr val="777777"/>
                </a:solidFill>
              </a:rPr>
              <a:t>|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6BD469-41D7-42FC-87FA-2F75EA2481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3" y="6449217"/>
            <a:ext cx="1947672" cy="22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8255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41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photo_wintergr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826" y="1072808"/>
            <a:ext cx="5532438" cy="1508021"/>
          </a:xfrm>
        </p:spPr>
        <p:txBody>
          <a:bodyPr tIns="0" bIns="0" anchor="t" anchorCtr="0"/>
          <a:lstStyle>
            <a:lvl1pPr>
              <a:defRPr sz="3200" b="0">
                <a:solidFill>
                  <a:srgbClr val="00687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F417E6A-C399-4D34-AA35-6617A97C73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2825" y="409820"/>
            <a:ext cx="5532437" cy="559290"/>
          </a:xfrm>
        </p:spPr>
        <p:txBody>
          <a:bodyPr anchor="b" anchorCtr="0"/>
          <a:lstStyle>
            <a:lvl1pPr>
              <a:lnSpc>
                <a:spcPts val="2000"/>
              </a:lnSpc>
              <a:spcAft>
                <a:spcPts val="0"/>
              </a:spcAft>
              <a:defRPr sz="1600" b="1">
                <a:solidFill>
                  <a:srgbClr val="777777"/>
                </a:solidFill>
              </a:defRPr>
            </a:lvl1pPr>
            <a:lvl2pPr>
              <a:lnSpc>
                <a:spcPts val="2000"/>
              </a:lnSpc>
              <a:spcAft>
                <a:spcPts val="0"/>
              </a:spcAft>
              <a:defRPr sz="1600" b="1">
                <a:solidFill>
                  <a:srgbClr val="777777"/>
                </a:solidFill>
              </a:defRPr>
            </a:lvl2pPr>
            <a:lvl3pPr marL="0" indent="0">
              <a:lnSpc>
                <a:spcPts val="2000"/>
              </a:lnSpc>
              <a:spcAft>
                <a:spcPts val="0"/>
              </a:spcAft>
              <a:buNone/>
              <a:defRPr sz="1600" b="1">
                <a:solidFill>
                  <a:srgbClr val="777777"/>
                </a:solidFill>
              </a:defRPr>
            </a:lvl3pPr>
            <a:lvl4pPr marL="0" indent="0">
              <a:lnSpc>
                <a:spcPts val="2000"/>
              </a:lnSpc>
              <a:spcAft>
                <a:spcPts val="0"/>
              </a:spcAft>
              <a:buNone/>
              <a:defRPr sz="1600" b="1">
                <a:solidFill>
                  <a:srgbClr val="777777"/>
                </a:solidFill>
              </a:defRPr>
            </a:lvl4pPr>
            <a:lvl5pPr marL="0" indent="0">
              <a:lnSpc>
                <a:spcPts val="2000"/>
              </a:lnSpc>
              <a:spcAft>
                <a:spcPts val="0"/>
              </a:spcAft>
              <a:buNone/>
              <a:defRPr sz="1600" b="1">
                <a:solidFill>
                  <a:srgbClr val="777777"/>
                </a:solidFill>
              </a:defRPr>
            </a:lvl5pPr>
            <a:lvl6pPr marL="0" indent="0">
              <a:lnSpc>
                <a:spcPts val="2000"/>
              </a:lnSpc>
              <a:spcAft>
                <a:spcPts val="0"/>
              </a:spcAft>
              <a:buNone/>
              <a:defRPr sz="1600" b="1">
                <a:solidFill>
                  <a:srgbClr val="777777"/>
                </a:solidFill>
              </a:defRPr>
            </a:lvl6pPr>
            <a:lvl7pPr marL="0" indent="0">
              <a:lnSpc>
                <a:spcPts val="2000"/>
              </a:lnSpc>
              <a:spcAft>
                <a:spcPts val="0"/>
              </a:spcAft>
              <a:buNone/>
              <a:defRPr sz="1600" b="1">
                <a:solidFill>
                  <a:srgbClr val="777777"/>
                </a:solidFill>
              </a:defRPr>
            </a:lvl7pPr>
            <a:lvl8pPr marL="0" indent="0">
              <a:lnSpc>
                <a:spcPts val="2000"/>
              </a:lnSpc>
              <a:spcAft>
                <a:spcPts val="0"/>
              </a:spcAft>
              <a:buNone/>
              <a:defRPr sz="1600" b="1">
                <a:solidFill>
                  <a:srgbClr val="777777"/>
                </a:solidFill>
              </a:defRPr>
            </a:lvl8pPr>
            <a:lvl9pPr marL="0" indent="0">
              <a:lnSpc>
                <a:spcPts val="2000"/>
              </a:lnSpc>
              <a:spcAft>
                <a:spcPts val="0"/>
              </a:spcAft>
              <a:buNone/>
              <a:defRPr sz="1600" b="1">
                <a:solidFill>
                  <a:srgbClr val="777777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63C241-D66E-4D5B-8D9F-C09784BAA4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365760"/>
            <a:ext cx="1371600" cy="766752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F536FFE5-51D0-4A86-9BA6-94E91E95F3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39312" y="2807208"/>
            <a:ext cx="3223631" cy="182880"/>
          </a:xfrm>
        </p:spPr>
        <p:txBody>
          <a:bodyPr anchor="b" anchorCtr="0"/>
          <a:lstStyle>
            <a:lvl1pPr>
              <a:defRPr lang="en-US" sz="16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  <a:lvl2pPr>
              <a:defRPr sz="1600"/>
            </a:lvl2pPr>
            <a:lvl3pPr marL="0" indent="0">
              <a:buNone/>
              <a:defRPr sz="16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  <a:lvl6pPr marL="0" indent="0">
              <a:buNone/>
              <a:defRPr sz="1600"/>
            </a:lvl6pPr>
            <a:lvl7pPr marL="0" indent="0">
              <a:buNone/>
              <a:defRPr sz="1600"/>
            </a:lvl7pPr>
            <a:lvl8pPr marL="0" indent="0">
              <a:buNone/>
              <a:defRPr sz="1600"/>
            </a:lvl8pPr>
            <a:lvl9pPr marL="0" indent="0">
              <a:buNone/>
              <a:defRPr sz="1600"/>
            </a:lvl9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27BA071-F4CF-49DB-80C3-9FC0EB2D5777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 bwMode="auto">
          <a:xfrm>
            <a:off x="915" y="3331084"/>
            <a:ext cx="9144000" cy="3526916"/>
          </a:xfrm>
          <a:custGeom>
            <a:avLst/>
            <a:gdLst>
              <a:gd name="connsiteX0" fmla="*/ 7447235 w 10078678"/>
              <a:gd name="connsiteY0" fmla="*/ 2270756 h 3887427"/>
              <a:gd name="connsiteX1" fmla="*/ 6176511 w 10078678"/>
              <a:gd name="connsiteY1" fmla="*/ 2879482 h 3887427"/>
              <a:gd name="connsiteX2" fmla="*/ 7447235 w 10078678"/>
              <a:gd name="connsiteY2" fmla="*/ 3492169 h 3887427"/>
              <a:gd name="connsiteX3" fmla="*/ 8717239 w 10078678"/>
              <a:gd name="connsiteY3" fmla="*/ 2879482 h 3887427"/>
              <a:gd name="connsiteX4" fmla="*/ 7447235 w 10078678"/>
              <a:gd name="connsiteY4" fmla="*/ 2270756 h 3887427"/>
              <a:gd name="connsiteX5" fmla="*/ 6813313 w 10078678"/>
              <a:gd name="connsiteY5" fmla="*/ 1063742 h 3887427"/>
              <a:gd name="connsiteX6" fmla="*/ 5893208 w 10078678"/>
              <a:gd name="connsiteY6" fmla="*/ 1504718 h 3887427"/>
              <a:gd name="connsiteX7" fmla="*/ 6813313 w 10078678"/>
              <a:gd name="connsiteY7" fmla="*/ 1945694 h 3887427"/>
              <a:gd name="connsiteX8" fmla="*/ 7730179 w 10078678"/>
              <a:gd name="connsiteY8" fmla="*/ 1504718 h 3887427"/>
              <a:gd name="connsiteX9" fmla="*/ 6813313 w 10078678"/>
              <a:gd name="connsiteY9" fmla="*/ 1063742 h 3887427"/>
              <a:gd name="connsiteX10" fmla="*/ 5039699 w 10078678"/>
              <a:gd name="connsiteY10" fmla="*/ 0 h 3887427"/>
              <a:gd name="connsiteX11" fmla="*/ 7222969 w 10078678"/>
              <a:gd name="connsiteY11" fmla="*/ 48957 h 3887427"/>
              <a:gd name="connsiteX12" fmla="*/ 7054859 w 10078678"/>
              <a:gd name="connsiteY12" fmla="*/ 199429 h 3887427"/>
              <a:gd name="connsiteX13" fmla="*/ 8150273 w 10078678"/>
              <a:gd name="connsiteY13" fmla="*/ 724281 h 3887427"/>
              <a:gd name="connsiteX14" fmla="*/ 9245688 w 10078678"/>
              <a:gd name="connsiteY14" fmla="*/ 199429 h 3887427"/>
              <a:gd name="connsiteX15" fmla="*/ 9210770 w 10078678"/>
              <a:gd name="connsiteY15" fmla="*/ 164511 h 3887427"/>
              <a:gd name="connsiteX16" fmla="*/ 9567869 w 10078678"/>
              <a:gd name="connsiteY16" fmla="*/ 195829 h 3887427"/>
              <a:gd name="connsiteX17" fmla="*/ 9564269 w 10078678"/>
              <a:gd name="connsiteY17" fmla="*/ 199429 h 3887427"/>
              <a:gd name="connsiteX18" fmla="*/ 10078678 w 10078678"/>
              <a:gd name="connsiteY18" fmla="*/ 573809 h 3887427"/>
              <a:gd name="connsiteX19" fmla="*/ 10078678 w 10078678"/>
              <a:gd name="connsiteY19" fmla="*/ 1137538 h 3887427"/>
              <a:gd name="connsiteX20" fmla="*/ 9280606 w 10078678"/>
              <a:gd name="connsiteY20" fmla="*/ 895991 h 3887427"/>
              <a:gd name="connsiteX21" fmla="*/ 8006642 w 10078678"/>
              <a:gd name="connsiteY21" fmla="*/ 1504718 h 3887427"/>
              <a:gd name="connsiteX22" fmla="*/ 9280606 w 10078678"/>
              <a:gd name="connsiteY22" fmla="*/ 2113444 h 3887427"/>
              <a:gd name="connsiteX23" fmla="*/ 10078678 w 10078678"/>
              <a:gd name="connsiteY23" fmla="*/ 1872258 h 3887427"/>
              <a:gd name="connsiteX24" fmla="*/ 10078678 w 10078678"/>
              <a:gd name="connsiteY24" fmla="*/ 2319713 h 3887427"/>
              <a:gd name="connsiteX25" fmla="*/ 9249288 w 10078678"/>
              <a:gd name="connsiteY25" fmla="*/ 2879482 h 3887427"/>
              <a:gd name="connsiteX26" fmla="*/ 10078678 w 10078678"/>
              <a:gd name="connsiteY26" fmla="*/ 3439612 h 3887427"/>
              <a:gd name="connsiteX27" fmla="*/ 10078678 w 10078678"/>
              <a:gd name="connsiteY27" fmla="*/ 3887427 h 3887427"/>
              <a:gd name="connsiteX28" fmla="*/ 9767297 w 10078678"/>
              <a:gd name="connsiteY28" fmla="*/ 3887427 h 3887427"/>
              <a:gd name="connsiteX29" fmla="*/ 8717239 w 10078678"/>
              <a:gd name="connsiteY29" fmla="*/ 3586484 h 3887427"/>
              <a:gd name="connsiteX30" fmla="*/ 7670782 w 10078678"/>
              <a:gd name="connsiteY30" fmla="*/ 3887427 h 3887427"/>
              <a:gd name="connsiteX31" fmla="*/ 0 w 10078678"/>
              <a:gd name="connsiteY31" fmla="*/ 3887427 h 3887427"/>
              <a:gd name="connsiteX32" fmla="*/ 0 w 10078678"/>
              <a:gd name="connsiteY32" fmla="*/ 241547 h 3887427"/>
              <a:gd name="connsiteX33" fmla="*/ 5039699 w 10078678"/>
              <a:gd name="connsiteY33" fmla="*/ 0 h 388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078678" h="3887427">
                <a:moveTo>
                  <a:pt x="7447235" y="2270756"/>
                </a:moveTo>
                <a:cubicBezTo>
                  <a:pt x="6747077" y="2270756"/>
                  <a:pt x="6176511" y="2879482"/>
                  <a:pt x="6176511" y="2879482"/>
                </a:cubicBezTo>
                <a:cubicBezTo>
                  <a:pt x="6176511" y="2879482"/>
                  <a:pt x="6747077" y="3492169"/>
                  <a:pt x="7447235" y="3492169"/>
                </a:cubicBezTo>
                <a:cubicBezTo>
                  <a:pt x="8150273" y="3492169"/>
                  <a:pt x="8717239" y="2879482"/>
                  <a:pt x="8717239" y="2879482"/>
                </a:cubicBezTo>
                <a:cubicBezTo>
                  <a:pt x="8717239" y="2879482"/>
                  <a:pt x="8150273" y="2270756"/>
                  <a:pt x="7447235" y="2270756"/>
                </a:cubicBezTo>
                <a:close/>
                <a:moveTo>
                  <a:pt x="6813313" y="1063742"/>
                </a:moveTo>
                <a:cubicBezTo>
                  <a:pt x="6306104" y="1063742"/>
                  <a:pt x="5893208" y="1504718"/>
                  <a:pt x="5893208" y="1504718"/>
                </a:cubicBezTo>
                <a:cubicBezTo>
                  <a:pt x="5893208" y="1504718"/>
                  <a:pt x="6306104" y="1945694"/>
                  <a:pt x="6813313" y="1945694"/>
                </a:cubicBezTo>
                <a:cubicBezTo>
                  <a:pt x="7321243" y="1945694"/>
                  <a:pt x="7730179" y="1504718"/>
                  <a:pt x="7730179" y="1504718"/>
                </a:cubicBezTo>
                <a:cubicBezTo>
                  <a:pt x="7730179" y="1504718"/>
                  <a:pt x="7321243" y="1063742"/>
                  <a:pt x="6813313" y="1063742"/>
                </a:cubicBezTo>
                <a:close/>
                <a:moveTo>
                  <a:pt x="5039699" y="0"/>
                </a:moveTo>
                <a:cubicBezTo>
                  <a:pt x="5823012" y="0"/>
                  <a:pt x="6561328" y="20879"/>
                  <a:pt x="7222969" y="48957"/>
                </a:cubicBezTo>
                <a:cubicBezTo>
                  <a:pt x="7118215" y="132833"/>
                  <a:pt x="7054859" y="199429"/>
                  <a:pt x="7054859" y="199429"/>
                </a:cubicBezTo>
                <a:cubicBezTo>
                  <a:pt x="7054859" y="199429"/>
                  <a:pt x="7544790" y="724281"/>
                  <a:pt x="8150273" y="724281"/>
                </a:cubicBezTo>
                <a:cubicBezTo>
                  <a:pt x="8756117" y="724281"/>
                  <a:pt x="9245688" y="199429"/>
                  <a:pt x="9245688" y="199429"/>
                </a:cubicBezTo>
                <a:cubicBezTo>
                  <a:pt x="9245688" y="199429"/>
                  <a:pt x="9231649" y="185390"/>
                  <a:pt x="9210770" y="164511"/>
                </a:cubicBezTo>
                <a:cubicBezTo>
                  <a:pt x="9343962" y="174951"/>
                  <a:pt x="9462755" y="185390"/>
                  <a:pt x="9567869" y="195829"/>
                </a:cubicBezTo>
                <a:lnTo>
                  <a:pt x="9564269" y="199429"/>
                </a:lnTo>
                <a:cubicBezTo>
                  <a:pt x="9564269" y="199429"/>
                  <a:pt x="9770536" y="416497"/>
                  <a:pt x="10078678" y="573809"/>
                </a:cubicBezTo>
                <a:cubicBezTo>
                  <a:pt x="10078678" y="573809"/>
                  <a:pt x="10078678" y="573809"/>
                  <a:pt x="10078678" y="1137538"/>
                </a:cubicBezTo>
                <a:cubicBezTo>
                  <a:pt x="9861611" y="1007585"/>
                  <a:pt x="9581908" y="895991"/>
                  <a:pt x="9280606" y="895991"/>
                </a:cubicBezTo>
                <a:cubicBezTo>
                  <a:pt x="8577208" y="895991"/>
                  <a:pt x="8006642" y="1504718"/>
                  <a:pt x="8006642" y="1504718"/>
                </a:cubicBezTo>
                <a:cubicBezTo>
                  <a:pt x="8006642" y="1504718"/>
                  <a:pt x="8577208" y="2113444"/>
                  <a:pt x="9280606" y="2113444"/>
                </a:cubicBezTo>
                <a:cubicBezTo>
                  <a:pt x="9581908" y="2113444"/>
                  <a:pt x="9861611" y="2001131"/>
                  <a:pt x="10078678" y="1872258"/>
                </a:cubicBezTo>
                <a:cubicBezTo>
                  <a:pt x="10078678" y="1872258"/>
                  <a:pt x="10078678" y="1872258"/>
                  <a:pt x="10078678" y="2319713"/>
                </a:cubicBezTo>
                <a:cubicBezTo>
                  <a:pt x="9588747" y="2515902"/>
                  <a:pt x="9249288" y="2879482"/>
                  <a:pt x="9249288" y="2879482"/>
                </a:cubicBezTo>
                <a:cubicBezTo>
                  <a:pt x="9249288" y="2879482"/>
                  <a:pt x="9588747" y="3247022"/>
                  <a:pt x="10078678" y="3439612"/>
                </a:cubicBezTo>
                <a:cubicBezTo>
                  <a:pt x="10078678" y="3439612"/>
                  <a:pt x="10078678" y="3439612"/>
                  <a:pt x="10078678" y="3887427"/>
                </a:cubicBezTo>
                <a:cubicBezTo>
                  <a:pt x="10078678" y="3887427"/>
                  <a:pt x="10078678" y="3887427"/>
                  <a:pt x="9767297" y="3887427"/>
                </a:cubicBezTo>
                <a:cubicBezTo>
                  <a:pt x="9473194" y="3722916"/>
                  <a:pt x="9109256" y="3586484"/>
                  <a:pt x="8717239" y="3586484"/>
                </a:cubicBezTo>
                <a:cubicBezTo>
                  <a:pt x="8325223" y="3586484"/>
                  <a:pt x="7964885" y="3722916"/>
                  <a:pt x="7670782" y="3887427"/>
                </a:cubicBezTo>
                <a:cubicBezTo>
                  <a:pt x="7670782" y="3887427"/>
                  <a:pt x="7670782" y="3887427"/>
                  <a:pt x="0" y="3887427"/>
                </a:cubicBezTo>
                <a:cubicBezTo>
                  <a:pt x="0" y="3887427"/>
                  <a:pt x="0" y="3887427"/>
                  <a:pt x="0" y="241547"/>
                </a:cubicBezTo>
                <a:cubicBezTo>
                  <a:pt x="0" y="241547"/>
                  <a:pt x="2257426" y="0"/>
                  <a:pt x="503969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640080" anchor="ctr" anchorCtr="0">
            <a:noAutofit/>
          </a:bodyPr>
          <a:lstStyle>
            <a:lvl1pPr algn="l">
              <a:defRPr/>
            </a:lvl1pPr>
          </a:lstStyle>
          <a:p>
            <a:r>
              <a:rPr lang="en-US"/>
              <a:t>Grey area indicates image box</a:t>
            </a:r>
            <a:br>
              <a:rPr lang="en-US"/>
            </a:br>
            <a:r>
              <a:rPr lang="en-US"/>
              <a:t>Click picture icon to insert image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245D43B0-4782-45FD-8D6E-FE029818FE3F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2282825" y="2798064"/>
            <a:ext cx="1033272" cy="182880"/>
          </a:xfrm>
        </p:spPr>
        <p:txBody>
          <a:bodyPr/>
          <a:lstStyle>
            <a:lvl1pPr>
              <a:defRPr sz="1600"/>
            </a:lvl1pPr>
          </a:lstStyle>
          <a:p>
            <a:fld id="{1AA58210-FE1A-4133-9A20-572F0DEEEC41}" type="datetime1">
              <a:rPr lang="en-US" smtClean="0"/>
              <a:t>10/25/2019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FA4DCF-B353-475A-A71C-704E57517963}"/>
              </a:ext>
            </a:extLst>
          </p:cNvPr>
          <p:cNvSpPr txBox="1"/>
          <p:nvPr userDrawn="1"/>
        </p:nvSpPr>
        <p:spPr>
          <a:xfrm>
            <a:off x="3377215" y="2729741"/>
            <a:ext cx="200978" cy="2462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en-US" sz="1600">
                <a:solidFill>
                  <a:srgbClr val="777777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3693211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  <p15:guide id="2" orient="horz" pos="1844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UNE GEC Dementia Conference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94872-8BD1-41E4-87B5-E856B1F0F4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5221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5886450" y="6057900"/>
            <a:ext cx="20574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922AB13E-6646-4428-9D86-4D252061DAB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613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photo_grap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2826" y="1072808"/>
            <a:ext cx="5532438" cy="1508021"/>
          </a:xfrm>
        </p:spPr>
        <p:txBody>
          <a:bodyPr tIns="0" bIns="0" anchor="t" anchorCtr="0"/>
          <a:lstStyle>
            <a:lvl1pPr>
              <a:defRPr sz="3200" b="0">
                <a:solidFill>
                  <a:srgbClr val="00687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F417E6A-C399-4D34-AA35-6617A97C73B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2825" y="409820"/>
            <a:ext cx="5532437" cy="559290"/>
          </a:xfrm>
        </p:spPr>
        <p:txBody>
          <a:bodyPr anchor="b" anchorCtr="0"/>
          <a:lstStyle>
            <a:lvl1pPr>
              <a:lnSpc>
                <a:spcPts val="2000"/>
              </a:lnSpc>
              <a:spcAft>
                <a:spcPts val="0"/>
              </a:spcAft>
              <a:defRPr sz="1600" b="1">
                <a:solidFill>
                  <a:srgbClr val="777777"/>
                </a:solidFill>
              </a:defRPr>
            </a:lvl1pPr>
            <a:lvl2pPr>
              <a:lnSpc>
                <a:spcPts val="2000"/>
              </a:lnSpc>
              <a:spcAft>
                <a:spcPts val="0"/>
              </a:spcAft>
              <a:defRPr sz="1600" b="1">
                <a:solidFill>
                  <a:srgbClr val="777777"/>
                </a:solidFill>
              </a:defRPr>
            </a:lvl2pPr>
            <a:lvl3pPr marL="0" indent="0">
              <a:lnSpc>
                <a:spcPts val="2000"/>
              </a:lnSpc>
              <a:spcAft>
                <a:spcPts val="0"/>
              </a:spcAft>
              <a:buNone/>
              <a:defRPr sz="1600" b="1">
                <a:solidFill>
                  <a:srgbClr val="777777"/>
                </a:solidFill>
              </a:defRPr>
            </a:lvl3pPr>
            <a:lvl4pPr marL="0" indent="0">
              <a:lnSpc>
                <a:spcPts val="2000"/>
              </a:lnSpc>
              <a:spcAft>
                <a:spcPts val="0"/>
              </a:spcAft>
              <a:buNone/>
              <a:defRPr sz="1600" b="1">
                <a:solidFill>
                  <a:srgbClr val="777777"/>
                </a:solidFill>
              </a:defRPr>
            </a:lvl4pPr>
            <a:lvl5pPr marL="0" indent="0">
              <a:lnSpc>
                <a:spcPts val="2000"/>
              </a:lnSpc>
              <a:spcAft>
                <a:spcPts val="0"/>
              </a:spcAft>
              <a:buNone/>
              <a:defRPr sz="1600" b="1">
                <a:solidFill>
                  <a:srgbClr val="777777"/>
                </a:solidFill>
              </a:defRPr>
            </a:lvl5pPr>
            <a:lvl6pPr marL="0" indent="0">
              <a:lnSpc>
                <a:spcPts val="2000"/>
              </a:lnSpc>
              <a:spcAft>
                <a:spcPts val="0"/>
              </a:spcAft>
              <a:buNone/>
              <a:defRPr sz="1600" b="1">
                <a:solidFill>
                  <a:srgbClr val="777777"/>
                </a:solidFill>
              </a:defRPr>
            </a:lvl6pPr>
            <a:lvl7pPr marL="0" indent="0">
              <a:lnSpc>
                <a:spcPts val="2000"/>
              </a:lnSpc>
              <a:spcAft>
                <a:spcPts val="0"/>
              </a:spcAft>
              <a:buNone/>
              <a:defRPr sz="1600" b="1">
                <a:solidFill>
                  <a:srgbClr val="777777"/>
                </a:solidFill>
              </a:defRPr>
            </a:lvl7pPr>
            <a:lvl8pPr marL="0" indent="0">
              <a:lnSpc>
                <a:spcPts val="2000"/>
              </a:lnSpc>
              <a:spcAft>
                <a:spcPts val="0"/>
              </a:spcAft>
              <a:buNone/>
              <a:defRPr sz="1600" b="1">
                <a:solidFill>
                  <a:srgbClr val="777777"/>
                </a:solidFill>
              </a:defRPr>
            </a:lvl8pPr>
            <a:lvl9pPr marL="0" indent="0">
              <a:lnSpc>
                <a:spcPts val="2000"/>
              </a:lnSpc>
              <a:spcAft>
                <a:spcPts val="0"/>
              </a:spcAft>
              <a:buNone/>
              <a:defRPr sz="1600" b="1">
                <a:solidFill>
                  <a:srgbClr val="777777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63C241-D66E-4D5B-8D9F-C09784BAA4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365760"/>
            <a:ext cx="1371600" cy="766752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F536FFE5-51D0-4A86-9BA6-94E91E95F3B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39312" y="2807208"/>
            <a:ext cx="3223631" cy="182880"/>
          </a:xfrm>
        </p:spPr>
        <p:txBody>
          <a:bodyPr anchor="b" anchorCtr="0"/>
          <a:lstStyle>
            <a:lvl1pPr>
              <a:defRPr lang="en-US" sz="1600" kern="1200" smtClean="0">
                <a:solidFill>
                  <a:srgbClr val="777777"/>
                </a:solidFill>
                <a:latin typeface="+mn-lt"/>
                <a:ea typeface="+mn-ea"/>
                <a:cs typeface="+mn-cs"/>
              </a:defRPr>
            </a:lvl1pPr>
            <a:lvl2pPr>
              <a:defRPr sz="1600"/>
            </a:lvl2pPr>
            <a:lvl3pPr marL="0" indent="0">
              <a:buNone/>
              <a:defRPr sz="1600"/>
            </a:lvl3pPr>
            <a:lvl4pPr marL="0" indent="0">
              <a:buNone/>
              <a:defRPr sz="1600"/>
            </a:lvl4pPr>
            <a:lvl5pPr marL="0" indent="0">
              <a:buNone/>
              <a:defRPr sz="1600"/>
            </a:lvl5pPr>
            <a:lvl6pPr marL="0" indent="0">
              <a:buNone/>
              <a:defRPr sz="1600"/>
            </a:lvl6pPr>
            <a:lvl7pPr marL="0" indent="0">
              <a:buNone/>
              <a:defRPr sz="1600"/>
            </a:lvl7pPr>
            <a:lvl8pPr marL="0" indent="0">
              <a:buNone/>
              <a:defRPr sz="1600"/>
            </a:lvl8pPr>
            <a:lvl9pPr marL="0" indent="0">
              <a:buNone/>
              <a:defRPr sz="1600"/>
            </a:lvl9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27BA071-F4CF-49DB-80C3-9FC0EB2D5777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 bwMode="auto">
          <a:xfrm>
            <a:off x="915" y="3331084"/>
            <a:ext cx="9144000" cy="3526916"/>
          </a:xfrm>
          <a:custGeom>
            <a:avLst/>
            <a:gdLst>
              <a:gd name="connsiteX0" fmla="*/ 7447235 w 10078678"/>
              <a:gd name="connsiteY0" fmla="*/ 2270756 h 3887427"/>
              <a:gd name="connsiteX1" fmla="*/ 6176511 w 10078678"/>
              <a:gd name="connsiteY1" fmla="*/ 2879482 h 3887427"/>
              <a:gd name="connsiteX2" fmla="*/ 7447235 w 10078678"/>
              <a:gd name="connsiteY2" fmla="*/ 3492169 h 3887427"/>
              <a:gd name="connsiteX3" fmla="*/ 8717239 w 10078678"/>
              <a:gd name="connsiteY3" fmla="*/ 2879482 h 3887427"/>
              <a:gd name="connsiteX4" fmla="*/ 7447235 w 10078678"/>
              <a:gd name="connsiteY4" fmla="*/ 2270756 h 3887427"/>
              <a:gd name="connsiteX5" fmla="*/ 6813313 w 10078678"/>
              <a:gd name="connsiteY5" fmla="*/ 1063742 h 3887427"/>
              <a:gd name="connsiteX6" fmla="*/ 5893208 w 10078678"/>
              <a:gd name="connsiteY6" fmla="*/ 1504718 h 3887427"/>
              <a:gd name="connsiteX7" fmla="*/ 6813313 w 10078678"/>
              <a:gd name="connsiteY7" fmla="*/ 1945694 h 3887427"/>
              <a:gd name="connsiteX8" fmla="*/ 7730179 w 10078678"/>
              <a:gd name="connsiteY8" fmla="*/ 1504718 h 3887427"/>
              <a:gd name="connsiteX9" fmla="*/ 6813313 w 10078678"/>
              <a:gd name="connsiteY9" fmla="*/ 1063742 h 3887427"/>
              <a:gd name="connsiteX10" fmla="*/ 5039699 w 10078678"/>
              <a:gd name="connsiteY10" fmla="*/ 0 h 3887427"/>
              <a:gd name="connsiteX11" fmla="*/ 7222969 w 10078678"/>
              <a:gd name="connsiteY11" fmla="*/ 48957 h 3887427"/>
              <a:gd name="connsiteX12" fmla="*/ 7054859 w 10078678"/>
              <a:gd name="connsiteY12" fmla="*/ 199429 h 3887427"/>
              <a:gd name="connsiteX13" fmla="*/ 8150273 w 10078678"/>
              <a:gd name="connsiteY13" fmla="*/ 724281 h 3887427"/>
              <a:gd name="connsiteX14" fmla="*/ 9245688 w 10078678"/>
              <a:gd name="connsiteY14" fmla="*/ 199429 h 3887427"/>
              <a:gd name="connsiteX15" fmla="*/ 9210770 w 10078678"/>
              <a:gd name="connsiteY15" fmla="*/ 164511 h 3887427"/>
              <a:gd name="connsiteX16" fmla="*/ 9567869 w 10078678"/>
              <a:gd name="connsiteY16" fmla="*/ 195829 h 3887427"/>
              <a:gd name="connsiteX17" fmla="*/ 9564269 w 10078678"/>
              <a:gd name="connsiteY17" fmla="*/ 199429 h 3887427"/>
              <a:gd name="connsiteX18" fmla="*/ 10078678 w 10078678"/>
              <a:gd name="connsiteY18" fmla="*/ 573809 h 3887427"/>
              <a:gd name="connsiteX19" fmla="*/ 10078678 w 10078678"/>
              <a:gd name="connsiteY19" fmla="*/ 1137538 h 3887427"/>
              <a:gd name="connsiteX20" fmla="*/ 9280606 w 10078678"/>
              <a:gd name="connsiteY20" fmla="*/ 895991 h 3887427"/>
              <a:gd name="connsiteX21" fmla="*/ 8006642 w 10078678"/>
              <a:gd name="connsiteY21" fmla="*/ 1504718 h 3887427"/>
              <a:gd name="connsiteX22" fmla="*/ 9280606 w 10078678"/>
              <a:gd name="connsiteY22" fmla="*/ 2113444 h 3887427"/>
              <a:gd name="connsiteX23" fmla="*/ 10078678 w 10078678"/>
              <a:gd name="connsiteY23" fmla="*/ 1872258 h 3887427"/>
              <a:gd name="connsiteX24" fmla="*/ 10078678 w 10078678"/>
              <a:gd name="connsiteY24" fmla="*/ 2319713 h 3887427"/>
              <a:gd name="connsiteX25" fmla="*/ 9249288 w 10078678"/>
              <a:gd name="connsiteY25" fmla="*/ 2879482 h 3887427"/>
              <a:gd name="connsiteX26" fmla="*/ 10078678 w 10078678"/>
              <a:gd name="connsiteY26" fmla="*/ 3439612 h 3887427"/>
              <a:gd name="connsiteX27" fmla="*/ 10078678 w 10078678"/>
              <a:gd name="connsiteY27" fmla="*/ 3887427 h 3887427"/>
              <a:gd name="connsiteX28" fmla="*/ 9767297 w 10078678"/>
              <a:gd name="connsiteY28" fmla="*/ 3887427 h 3887427"/>
              <a:gd name="connsiteX29" fmla="*/ 8717239 w 10078678"/>
              <a:gd name="connsiteY29" fmla="*/ 3586484 h 3887427"/>
              <a:gd name="connsiteX30" fmla="*/ 7670782 w 10078678"/>
              <a:gd name="connsiteY30" fmla="*/ 3887427 h 3887427"/>
              <a:gd name="connsiteX31" fmla="*/ 0 w 10078678"/>
              <a:gd name="connsiteY31" fmla="*/ 3887427 h 3887427"/>
              <a:gd name="connsiteX32" fmla="*/ 0 w 10078678"/>
              <a:gd name="connsiteY32" fmla="*/ 241547 h 3887427"/>
              <a:gd name="connsiteX33" fmla="*/ 5039699 w 10078678"/>
              <a:gd name="connsiteY33" fmla="*/ 0 h 388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0078678" h="3887427">
                <a:moveTo>
                  <a:pt x="7447235" y="2270756"/>
                </a:moveTo>
                <a:cubicBezTo>
                  <a:pt x="6747077" y="2270756"/>
                  <a:pt x="6176511" y="2879482"/>
                  <a:pt x="6176511" y="2879482"/>
                </a:cubicBezTo>
                <a:cubicBezTo>
                  <a:pt x="6176511" y="2879482"/>
                  <a:pt x="6747077" y="3492169"/>
                  <a:pt x="7447235" y="3492169"/>
                </a:cubicBezTo>
                <a:cubicBezTo>
                  <a:pt x="8150273" y="3492169"/>
                  <a:pt x="8717239" y="2879482"/>
                  <a:pt x="8717239" y="2879482"/>
                </a:cubicBezTo>
                <a:cubicBezTo>
                  <a:pt x="8717239" y="2879482"/>
                  <a:pt x="8150273" y="2270756"/>
                  <a:pt x="7447235" y="2270756"/>
                </a:cubicBezTo>
                <a:close/>
                <a:moveTo>
                  <a:pt x="6813313" y="1063742"/>
                </a:moveTo>
                <a:cubicBezTo>
                  <a:pt x="6306104" y="1063742"/>
                  <a:pt x="5893208" y="1504718"/>
                  <a:pt x="5893208" y="1504718"/>
                </a:cubicBezTo>
                <a:cubicBezTo>
                  <a:pt x="5893208" y="1504718"/>
                  <a:pt x="6306104" y="1945694"/>
                  <a:pt x="6813313" y="1945694"/>
                </a:cubicBezTo>
                <a:cubicBezTo>
                  <a:pt x="7321243" y="1945694"/>
                  <a:pt x="7730179" y="1504718"/>
                  <a:pt x="7730179" y="1504718"/>
                </a:cubicBezTo>
                <a:cubicBezTo>
                  <a:pt x="7730179" y="1504718"/>
                  <a:pt x="7321243" y="1063742"/>
                  <a:pt x="6813313" y="1063742"/>
                </a:cubicBezTo>
                <a:close/>
                <a:moveTo>
                  <a:pt x="5039699" y="0"/>
                </a:moveTo>
                <a:cubicBezTo>
                  <a:pt x="5823012" y="0"/>
                  <a:pt x="6561328" y="20879"/>
                  <a:pt x="7222969" y="48957"/>
                </a:cubicBezTo>
                <a:cubicBezTo>
                  <a:pt x="7118215" y="132833"/>
                  <a:pt x="7054859" y="199429"/>
                  <a:pt x="7054859" y="199429"/>
                </a:cubicBezTo>
                <a:cubicBezTo>
                  <a:pt x="7054859" y="199429"/>
                  <a:pt x="7544790" y="724281"/>
                  <a:pt x="8150273" y="724281"/>
                </a:cubicBezTo>
                <a:cubicBezTo>
                  <a:pt x="8756117" y="724281"/>
                  <a:pt x="9245688" y="199429"/>
                  <a:pt x="9245688" y="199429"/>
                </a:cubicBezTo>
                <a:cubicBezTo>
                  <a:pt x="9245688" y="199429"/>
                  <a:pt x="9231649" y="185390"/>
                  <a:pt x="9210770" y="164511"/>
                </a:cubicBezTo>
                <a:cubicBezTo>
                  <a:pt x="9343962" y="174951"/>
                  <a:pt x="9462755" y="185390"/>
                  <a:pt x="9567869" y="195829"/>
                </a:cubicBezTo>
                <a:lnTo>
                  <a:pt x="9564269" y="199429"/>
                </a:lnTo>
                <a:cubicBezTo>
                  <a:pt x="9564269" y="199429"/>
                  <a:pt x="9770536" y="416497"/>
                  <a:pt x="10078678" y="573809"/>
                </a:cubicBezTo>
                <a:cubicBezTo>
                  <a:pt x="10078678" y="573809"/>
                  <a:pt x="10078678" y="573809"/>
                  <a:pt x="10078678" y="1137538"/>
                </a:cubicBezTo>
                <a:cubicBezTo>
                  <a:pt x="9861611" y="1007585"/>
                  <a:pt x="9581908" y="895991"/>
                  <a:pt x="9280606" y="895991"/>
                </a:cubicBezTo>
                <a:cubicBezTo>
                  <a:pt x="8577208" y="895991"/>
                  <a:pt x="8006642" y="1504718"/>
                  <a:pt x="8006642" y="1504718"/>
                </a:cubicBezTo>
                <a:cubicBezTo>
                  <a:pt x="8006642" y="1504718"/>
                  <a:pt x="8577208" y="2113444"/>
                  <a:pt x="9280606" y="2113444"/>
                </a:cubicBezTo>
                <a:cubicBezTo>
                  <a:pt x="9581908" y="2113444"/>
                  <a:pt x="9861611" y="2001131"/>
                  <a:pt x="10078678" y="1872258"/>
                </a:cubicBezTo>
                <a:cubicBezTo>
                  <a:pt x="10078678" y="1872258"/>
                  <a:pt x="10078678" y="1872258"/>
                  <a:pt x="10078678" y="2319713"/>
                </a:cubicBezTo>
                <a:cubicBezTo>
                  <a:pt x="9588747" y="2515902"/>
                  <a:pt x="9249288" y="2879482"/>
                  <a:pt x="9249288" y="2879482"/>
                </a:cubicBezTo>
                <a:cubicBezTo>
                  <a:pt x="9249288" y="2879482"/>
                  <a:pt x="9588747" y="3247022"/>
                  <a:pt x="10078678" y="3439612"/>
                </a:cubicBezTo>
                <a:cubicBezTo>
                  <a:pt x="10078678" y="3439612"/>
                  <a:pt x="10078678" y="3439612"/>
                  <a:pt x="10078678" y="3887427"/>
                </a:cubicBezTo>
                <a:cubicBezTo>
                  <a:pt x="10078678" y="3887427"/>
                  <a:pt x="10078678" y="3887427"/>
                  <a:pt x="9767297" y="3887427"/>
                </a:cubicBezTo>
                <a:cubicBezTo>
                  <a:pt x="9473194" y="3722916"/>
                  <a:pt x="9109256" y="3586484"/>
                  <a:pt x="8717239" y="3586484"/>
                </a:cubicBezTo>
                <a:cubicBezTo>
                  <a:pt x="8325223" y="3586484"/>
                  <a:pt x="7964885" y="3722916"/>
                  <a:pt x="7670782" y="3887427"/>
                </a:cubicBezTo>
                <a:cubicBezTo>
                  <a:pt x="7670782" y="3887427"/>
                  <a:pt x="7670782" y="3887427"/>
                  <a:pt x="0" y="3887427"/>
                </a:cubicBezTo>
                <a:cubicBezTo>
                  <a:pt x="0" y="3887427"/>
                  <a:pt x="0" y="3887427"/>
                  <a:pt x="0" y="241547"/>
                </a:cubicBezTo>
                <a:cubicBezTo>
                  <a:pt x="0" y="241547"/>
                  <a:pt x="2257426" y="0"/>
                  <a:pt x="5039699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lIns="640080" anchor="ctr" anchorCtr="0">
            <a:noAutofit/>
          </a:bodyPr>
          <a:lstStyle>
            <a:lvl1pPr algn="l">
              <a:defRPr/>
            </a:lvl1pPr>
          </a:lstStyle>
          <a:p>
            <a:r>
              <a:rPr lang="en-US"/>
              <a:t>Grey area indicates image box</a:t>
            </a:r>
            <a:br>
              <a:rPr lang="en-US"/>
            </a:br>
            <a:r>
              <a:rPr lang="en-US"/>
              <a:t>Click picture icon to insert image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245D43B0-4782-45FD-8D6E-FE029818FE3F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2282825" y="2798064"/>
            <a:ext cx="1033272" cy="182880"/>
          </a:xfrm>
        </p:spPr>
        <p:txBody>
          <a:bodyPr/>
          <a:lstStyle>
            <a:lvl1pPr>
              <a:defRPr sz="1600"/>
            </a:lvl1pPr>
          </a:lstStyle>
          <a:p>
            <a:fld id="{5A5F123D-DAF0-4925-B861-D17219DA2129}" type="datetime1">
              <a:rPr lang="en-US" smtClean="0"/>
              <a:t>10/25/2019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FA4DCF-B353-475A-A71C-704E57517963}"/>
              </a:ext>
            </a:extLst>
          </p:cNvPr>
          <p:cNvSpPr txBox="1"/>
          <p:nvPr userDrawn="1"/>
        </p:nvSpPr>
        <p:spPr>
          <a:xfrm>
            <a:off x="3377215" y="2729741"/>
            <a:ext cx="200978" cy="24622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en-US" sz="1600">
                <a:solidFill>
                  <a:srgbClr val="777777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84950550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576">
          <p15:clr>
            <a:srgbClr val="FBAE40"/>
          </p15:clr>
        </p15:guide>
        <p15:guide id="2" orient="horz" pos="1844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_tourma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3" y="2240280"/>
            <a:ext cx="5532437" cy="2743200"/>
          </a:xfrm>
        </p:spPr>
        <p:txBody>
          <a:bodyPr tIns="0" bIns="0" anchor="t" anchorCtr="0"/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18E43A-2457-42CA-BE83-E9C382D2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0DBDE-3F1A-4C9E-801E-EBD1A716A51C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A9C68-E3E9-4609-A378-65D54A205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F157D-7400-499C-96F9-B806E4F4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27C195-B4DA-419D-8F21-EFFECBAE6858}"/>
              </a:ext>
            </a:extLst>
          </p:cNvPr>
          <p:cNvSpPr txBox="1"/>
          <p:nvPr userDrawn="1"/>
        </p:nvSpPr>
        <p:spPr>
          <a:xfrm>
            <a:off x="7643659" y="6471937"/>
            <a:ext cx="200978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en-US" sz="1400">
                <a:solidFill>
                  <a:srgbClr val="777777"/>
                </a:solidFill>
              </a:rPr>
              <a:t>|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BFD993-BE48-42E8-A403-AB00D1CE01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3" y="6449217"/>
            <a:ext cx="1947672" cy="22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273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_spruc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3" y="2240280"/>
            <a:ext cx="5532437" cy="2743200"/>
          </a:xfrm>
        </p:spPr>
        <p:txBody>
          <a:bodyPr tIns="0" bIns="0" anchor="t" anchorCtr="0"/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18E43A-2457-42CA-BE83-E9C382D2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DCD622-E722-470B-9E90-4DC9815B935B}" type="datetime1">
              <a:rPr lang="en-US" smtClean="0"/>
              <a:t>10/25/2019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A9C68-E3E9-4609-A378-65D54A205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 dirty="0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F157D-7400-499C-96F9-B806E4F4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27C195-B4DA-419D-8F21-EFFECBAE6858}"/>
              </a:ext>
            </a:extLst>
          </p:cNvPr>
          <p:cNvSpPr txBox="1"/>
          <p:nvPr userDrawn="1"/>
        </p:nvSpPr>
        <p:spPr>
          <a:xfrm>
            <a:off x="7643659" y="6471937"/>
            <a:ext cx="200978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en-US" sz="1400">
                <a:solidFill>
                  <a:srgbClr val="777777"/>
                </a:solidFill>
              </a:rPr>
              <a:t>|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BFD993-BE48-42E8-A403-AB00D1CE01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3" y="6449217"/>
            <a:ext cx="1947672" cy="22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88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_wintergr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3" y="2240280"/>
            <a:ext cx="5532437" cy="2743200"/>
          </a:xfrm>
        </p:spPr>
        <p:txBody>
          <a:bodyPr tIns="0" bIns="0" anchor="t" anchorCtr="0"/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18E43A-2457-42CA-BE83-E9C382D2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9C50-628F-46D8-BF6D-151A071F93F5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A9C68-E3E9-4609-A378-65D54A205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F157D-7400-499C-96F9-B806E4F4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27C195-B4DA-419D-8F21-EFFECBAE6858}"/>
              </a:ext>
            </a:extLst>
          </p:cNvPr>
          <p:cNvSpPr txBox="1"/>
          <p:nvPr userDrawn="1"/>
        </p:nvSpPr>
        <p:spPr>
          <a:xfrm>
            <a:off x="7643659" y="6471937"/>
            <a:ext cx="200978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en-US" sz="1400">
                <a:solidFill>
                  <a:srgbClr val="777777"/>
                </a:solidFill>
              </a:rPr>
              <a:t>|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BFD993-BE48-42E8-A403-AB00D1CE01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3" y="6449217"/>
            <a:ext cx="1947672" cy="22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0154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_p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3" y="2240280"/>
            <a:ext cx="5532437" cy="2743200"/>
          </a:xfrm>
        </p:spPr>
        <p:txBody>
          <a:bodyPr tIns="0" bIns="0" anchor="t" anchorCtr="0"/>
          <a:lstStyle>
            <a:lvl1pPr>
              <a:defRPr sz="32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18E43A-2457-42CA-BE83-E9C382D2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853F8-AB8E-48E6-8473-076712F0D319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A9C68-E3E9-4609-A378-65D54A205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F157D-7400-499C-96F9-B806E4F4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27C195-B4DA-419D-8F21-EFFECBAE6858}"/>
              </a:ext>
            </a:extLst>
          </p:cNvPr>
          <p:cNvSpPr txBox="1"/>
          <p:nvPr userDrawn="1"/>
        </p:nvSpPr>
        <p:spPr>
          <a:xfrm>
            <a:off x="7643659" y="6471937"/>
            <a:ext cx="200978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en-US" sz="1400">
                <a:solidFill>
                  <a:srgbClr val="777777"/>
                </a:solidFill>
              </a:rPr>
              <a:t>|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BFD993-BE48-42E8-A403-AB00D1CE01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3" y="6449217"/>
            <a:ext cx="1947672" cy="22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036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heavy_tourmali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C570D-3BAE-433E-8DDA-6594E6C21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18E43A-2457-42CA-BE83-E9C382D2B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94B21-370B-4185-B3BE-CA79E1218417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A9C68-E3E9-4609-A378-65D54A205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F157D-7400-499C-96F9-B806E4F48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9460896-BBD5-4265-B217-9DE153A9B61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6713" y="1692274"/>
            <a:ext cx="6492240" cy="4435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F0D91E-8F38-4098-970A-D34D72271D8E}"/>
              </a:ext>
            </a:extLst>
          </p:cNvPr>
          <p:cNvSpPr txBox="1"/>
          <p:nvPr userDrawn="1"/>
        </p:nvSpPr>
        <p:spPr>
          <a:xfrm>
            <a:off x="7643659" y="6471937"/>
            <a:ext cx="200978" cy="215444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ctr"/>
            <a:r>
              <a:rPr lang="en-US" sz="1400">
                <a:solidFill>
                  <a:srgbClr val="777777"/>
                </a:solidFill>
              </a:rPr>
              <a:t>|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D714D8-63A1-498C-A8AB-AD027A18AAE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3" y="6449217"/>
            <a:ext cx="1947672" cy="22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7005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6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6713" y="0"/>
            <a:ext cx="8412162" cy="1280160"/>
          </a:xfrm>
          <a:prstGeom prst="rect">
            <a:avLst/>
          </a:prstGeom>
        </p:spPr>
        <p:txBody>
          <a:bodyPr vert="horz" lIns="0" tIns="576072" rIns="0" bIns="292608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6713" y="2240280"/>
            <a:ext cx="8412162" cy="388747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3"/>
            <a:r>
              <a:rPr lang="en-US"/>
              <a:t>Fifth level</a:t>
            </a:r>
          </a:p>
          <a:p>
            <a:pPr lvl="4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44637" y="6482550"/>
            <a:ext cx="640080" cy="18018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>
                <a:solidFill>
                  <a:srgbClr val="777777"/>
                </a:solidFill>
              </a:defRPr>
            </a:lvl1pPr>
            <a:lvl2pPr marL="0" algn="l">
              <a:defRPr sz="1000">
                <a:solidFill>
                  <a:srgbClr val="777777"/>
                </a:solidFill>
              </a:defRPr>
            </a:lvl2pPr>
            <a:lvl3pPr marL="0">
              <a:defRPr sz="1000">
                <a:solidFill>
                  <a:srgbClr val="777777"/>
                </a:solidFill>
              </a:defRPr>
            </a:lvl3pPr>
            <a:lvl4pPr marL="0">
              <a:defRPr sz="1000">
                <a:solidFill>
                  <a:srgbClr val="777777"/>
                </a:solidFill>
              </a:defRPr>
            </a:lvl4pPr>
            <a:lvl5pPr marL="0">
              <a:defRPr sz="1000">
                <a:solidFill>
                  <a:srgbClr val="777777"/>
                </a:solidFill>
              </a:defRPr>
            </a:lvl5pPr>
            <a:lvl6pPr marL="0">
              <a:defRPr sz="1000">
                <a:solidFill>
                  <a:srgbClr val="777777"/>
                </a:solidFill>
              </a:defRPr>
            </a:lvl6pPr>
            <a:lvl7pPr marL="0">
              <a:defRPr sz="1000">
                <a:solidFill>
                  <a:srgbClr val="777777"/>
                </a:solidFill>
              </a:defRPr>
            </a:lvl7pPr>
            <a:lvl8pPr marL="0">
              <a:defRPr sz="1000">
                <a:solidFill>
                  <a:srgbClr val="777777"/>
                </a:solidFill>
              </a:defRPr>
            </a:lvl8pPr>
            <a:lvl9pPr marL="0">
              <a:defRPr sz="1000">
                <a:solidFill>
                  <a:srgbClr val="777777"/>
                </a:solidFill>
              </a:defRPr>
            </a:lvl9pPr>
          </a:lstStyle>
          <a:p>
            <a:fld id="{0294F6C4-D217-4A27-81C9-9D212DFA75F0}" type="datetime1">
              <a:rPr lang="en-US" smtClean="0"/>
              <a:t>10/25/2019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44851" y="6482550"/>
            <a:ext cx="4398810" cy="18288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777777"/>
                </a:solidFill>
              </a:defRPr>
            </a:lvl1pPr>
            <a:lvl2pPr algn="r">
              <a:defRPr sz="1000">
                <a:solidFill>
                  <a:srgbClr val="777777"/>
                </a:solidFill>
              </a:defRPr>
            </a:lvl2pPr>
            <a:lvl3pPr algn="r">
              <a:defRPr sz="1000">
                <a:solidFill>
                  <a:srgbClr val="777777"/>
                </a:solidFill>
              </a:defRPr>
            </a:lvl3pPr>
            <a:lvl4pPr algn="r">
              <a:defRPr sz="1000">
                <a:solidFill>
                  <a:srgbClr val="777777"/>
                </a:solidFill>
              </a:defRPr>
            </a:lvl4pPr>
            <a:lvl5pPr algn="r">
              <a:defRPr sz="1000">
                <a:solidFill>
                  <a:srgbClr val="777777"/>
                </a:solidFill>
              </a:defRPr>
            </a:lvl5pPr>
            <a:lvl6pPr algn="r">
              <a:defRPr sz="1000">
                <a:solidFill>
                  <a:srgbClr val="777777"/>
                </a:solidFill>
              </a:defRPr>
            </a:lvl6pPr>
            <a:lvl7pPr algn="r">
              <a:defRPr sz="1000">
                <a:solidFill>
                  <a:srgbClr val="777777"/>
                </a:solidFill>
              </a:defRPr>
            </a:lvl7pPr>
            <a:lvl8pPr algn="r">
              <a:defRPr sz="1000">
                <a:solidFill>
                  <a:srgbClr val="777777"/>
                </a:solidFill>
              </a:defRPr>
            </a:lvl8pPr>
            <a:lvl9pPr algn="r">
              <a:defRPr sz="1000">
                <a:solidFill>
                  <a:srgbClr val="777777"/>
                </a:solidFill>
              </a:defRPr>
            </a:lvl9pPr>
          </a:lstStyle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60581" y="6482550"/>
            <a:ext cx="318294" cy="180183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 b="1">
                <a:solidFill>
                  <a:srgbClr val="777777"/>
                </a:solidFill>
              </a:defRPr>
            </a:lvl1pPr>
            <a:lvl2pPr marL="0" algn="r">
              <a:defRPr sz="1000" b="1">
                <a:solidFill>
                  <a:srgbClr val="777777"/>
                </a:solidFill>
              </a:defRPr>
            </a:lvl2pPr>
            <a:lvl3pPr marL="0" algn="r">
              <a:defRPr sz="1000" b="1">
                <a:solidFill>
                  <a:srgbClr val="777777"/>
                </a:solidFill>
              </a:defRPr>
            </a:lvl3pPr>
            <a:lvl4pPr marL="0" algn="r">
              <a:defRPr sz="1000" b="1">
                <a:solidFill>
                  <a:srgbClr val="777777"/>
                </a:solidFill>
              </a:defRPr>
            </a:lvl4pPr>
            <a:lvl5pPr marL="0" algn="r">
              <a:defRPr sz="1000" b="1">
                <a:solidFill>
                  <a:srgbClr val="777777"/>
                </a:solidFill>
              </a:defRPr>
            </a:lvl5pPr>
            <a:lvl6pPr marL="0" algn="r">
              <a:defRPr sz="1000" b="1">
                <a:solidFill>
                  <a:srgbClr val="777777"/>
                </a:solidFill>
              </a:defRPr>
            </a:lvl6pPr>
            <a:lvl7pPr marL="0" algn="r">
              <a:defRPr sz="1000" b="1">
                <a:solidFill>
                  <a:srgbClr val="777777"/>
                </a:solidFill>
              </a:defRPr>
            </a:lvl7pPr>
            <a:lvl8pPr marL="0" algn="r">
              <a:defRPr sz="1000" b="1">
                <a:solidFill>
                  <a:srgbClr val="777777"/>
                </a:solidFill>
              </a:defRPr>
            </a:lvl8pPr>
            <a:lvl9pPr marL="0" algn="r">
              <a:defRPr sz="1000" b="1">
                <a:solidFill>
                  <a:srgbClr val="777777"/>
                </a:solidFill>
              </a:defRPr>
            </a:lvl9pPr>
          </a:lstStyle>
          <a:p>
            <a:pPr lvl="8"/>
            <a:fld id="{63DCA5C9-2E11-4C67-86EB-AE1DE127DC64}" type="slidenum">
              <a:rPr lang="en-US" smtClean="0"/>
              <a:pPr lvl="8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1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66" r:id="rId5"/>
    <p:sldLayoutId id="2147483677" r:id="rId6"/>
    <p:sldLayoutId id="2147483675" r:id="rId7"/>
    <p:sldLayoutId id="2147483676" r:id="rId8"/>
    <p:sldLayoutId id="2147483670" r:id="rId9"/>
    <p:sldLayoutId id="2147483681" r:id="rId10"/>
    <p:sldLayoutId id="2147483682" r:id="rId11"/>
    <p:sldLayoutId id="2147483683" r:id="rId12"/>
    <p:sldLayoutId id="2147483665" r:id="rId13"/>
    <p:sldLayoutId id="2147483678" r:id="rId14"/>
    <p:sldLayoutId id="2147483679" r:id="rId15"/>
    <p:sldLayoutId id="2147483680" r:id="rId16"/>
    <p:sldLayoutId id="2147483667" r:id="rId17"/>
    <p:sldLayoutId id="2147483684" r:id="rId18"/>
    <p:sldLayoutId id="2147483685" r:id="rId19"/>
    <p:sldLayoutId id="2147483686" r:id="rId20"/>
    <p:sldLayoutId id="2147483669" r:id="rId21"/>
    <p:sldLayoutId id="2147483687" r:id="rId22"/>
    <p:sldLayoutId id="2147483688" r:id="rId23"/>
    <p:sldLayoutId id="2147483689" r:id="rId24"/>
    <p:sldLayoutId id="2147483668" r:id="rId25"/>
    <p:sldLayoutId id="2147483692" r:id="rId26"/>
    <p:sldLayoutId id="2147483691" r:id="rId27"/>
    <p:sldLayoutId id="2147483690" r:id="rId28"/>
    <p:sldLayoutId id="2147483693" r:id="rId29"/>
    <p:sldLayoutId id="2147483695" r:id="rId30"/>
    <p:sldLayoutId id="2147483696" r:id="rId3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26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2400" kern="1200">
          <a:solidFill>
            <a:srgbClr val="006877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900"/>
        </a:spcAft>
        <a:buFont typeface="Arial" panose="020B0604020202020204" pitchFamily="34" charset="0"/>
        <a:buNone/>
        <a:defRPr sz="1800" kern="1200">
          <a:solidFill>
            <a:srgbClr val="777777"/>
          </a:solidFill>
          <a:latin typeface="+mn-lt"/>
          <a:ea typeface="+mn-ea"/>
          <a:cs typeface="+mn-cs"/>
        </a:defRPr>
      </a:lvl2pPr>
      <a:lvl3pPr marL="285750" indent="-28575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rgbClr val="777777"/>
          </a:solidFill>
          <a:latin typeface="+mn-lt"/>
          <a:ea typeface="+mn-ea"/>
          <a:cs typeface="+mn-cs"/>
        </a:defRPr>
      </a:lvl3pPr>
      <a:lvl4pPr marL="457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rgbClr val="777777"/>
          </a:solidFill>
          <a:latin typeface="+mn-lt"/>
          <a:ea typeface="+mn-ea"/>
          <a:cs typeface="+mn-cs"/>
        </a:defRPr>
      </a:lvl4pPr>
      <a:lvl5pPr marL="457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rgbClr val="777777"/>
          </a:solidFill>
          <a:latin typeface="+mn-lt"/>
          <a:ea typeface="+mn-ea"/>
          <a:cs typeface="+mn-cs"/>
        </a:defRPr>
      </a:lvl5pPr>
      <a:lvl6pPr marL="457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rgbClr val="777777"/>
          </a:solidFill>
          <a:latin typeface="+mn-lt"/>
          <a:ea typeface="+mn-ea"/>
          <a:cs typeface="+mn-cs"/>
        </a:defRPr>
      </a:lvl6pPr>
      <a:lvl7pPr marL="457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rgbClr val="777777"/>
          </a:solidFill>
          <a:latin typeface="+mn-lt"/>
          <a:ea typeface="+mn-ea"/>
          <a:cs typeface="+mn-cs"/>
        </a:defRPr>
      </a:lvl7pPr>
      <a:lvl8pPr marL="457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rgbClr val="777777"/>
          </a:solidFill>
          <a:latin typeface="+mn-lt"/>
          <a:ea typeface="+mn-ea"/>
          <a:cs typeface="+mn-cs"/>
        </a:defRPr>
      </a:lvl8pPr>
      <a:lvl9pPr marL="4572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rgbClr val="777777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2044" userDrawn="1">
          <p15:clr>
            <a:srgbClr val="F26B43"/>
          </p15:clr>
        </p15:guide>
        <p15:guide id="3" pos="231" userDrawn="1">
          <p15:clr>
            <a:srgbClr val="F26B43"/>
          </p15:clr>
        </p15:guide>
        <p15:guide id="4" pos="694" userDrawn="1">
          <p15:clr>
            <a:srgbClr val="F26B43"/>
          </p15:clr>
        </p15:guide>
        <p15:guide id="5" pos="834" userDrawn="1">
          <p15:clr>
            <a:srgbClr val="F26B43"/>
          </p15:clr>
        </p15:guide>
        <p15:guide id="6" pos="1297" userDrawn="1">
          <p15:clr>
            <a:srgbClr val="F26B43"/>
          </p15:clr>
        </p15:guide>
        <p15:guide id="7" pos="1438" userDrawn="1">
          <p15:clr>
            <a:srgbClr val="F26B43"/>
          </p15:clr>
        </p15:guide>
        <p15:guide id="8" pos="1901" userDrawn="1">
          <p15:clr>
            <a:srgbClr val="F26B43"/>
          </p15:clr>
        </p15:guide>
        <p15:guide id="9" pos="2507" userDrawn="1">
          <p15:clr>
            <a:srgbClr val="F26B43"/>
          </p15:clr>
        </p15:guide>
        <p15:guide id="10" pos="2650" userDrawn="1">
          <p15:clr>
            <a:srgbClr val="F26B43"/>
          </p15:clr>
        </p15:guide>
        <p15:guide id="12" pos="3113" userDrawn="1">
          <p15:clr>
            <a:srgbClr val="F26B43"/>
          </p15:clr>
        </p15:guide>
        <p15:guide id="13" pos="5530" userDrawn="1">
          <p15:clr>
            <a:srgbClr val="F26B43"/>
          </p15:clr>
        </p15:guide>
        <p15:guide id="14" pos="3256" userDrawn="1">
          <p15:clr>
            <a:srgbClr val="F26B43"/>
          </p15:clr>
        </p15:guide>
        <p15:guide id="15" pos="3716" userDrawn="1">
          <p15:clr>
            <a:srgbClr val="F26B43"/>
          </p15:clr>
        </p15:guide>
        <p15:guide id="16" pos="3859" userDrawn="1">
          <p15:clr>
            <a:srgbClr val="F26B43"/>
          </p15:clr>
        </p15:guide>
        <p15:guide id="17" pos="4322" userDrawn="1">
          <p15:clr>
            <a:srgbClr val="F26B43"/>
          </p15:clr>
        </p15:guide>
        <p15:guide id="18" pos="5071" userDrawn="1">
          <p15:clr>
            <a:srgbClr val="F26B43"/>
          </p15:clr>
        </p15:guide>
        <p15:guide id="20" pos="4924" userDrawn="1">
          <p15:clr>
            <a:srgbClr val="F26B43"/>
          </p15:clr>
        </p15:guide>
        <p15:guide id="21" pos="4465" userDrawn="1">
          <p15:clr>
            <a:srgbClr val="F26B43"/>
          </p15:clr>
        </p15:guide>
        <p15:guide id="23" orient="horz" pos="4176" userDrawn="1">
          <p15:clr>
            <a:srgbClr val="F26B43"/>
          </p15:clr>
        </p15:guide>
        <p15:guide id="24" orient="horz" pos="38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E9BB1-3BEB-43DF-A1C2-0725C234D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593" y="1803400"/>
            <a:ext cx="7334567" cy="2743200"/>
          </a:xfrm>
        </p:spPr>
        <p:txBody>
          <a:bodyPr/>
          <a:lstStyle/>
          <a:p>
            <a:r>
              <a:rPr lang="en-US" sz="4000" dirty="0"/>
              <a:t>Mild Cognitive Impairment:</a:t>
            </a:r>
            <a:br>
              <a:rPr lang="en-US" sz="4000" dirty="0"/>
            </a:br>
            <a:r>
              <a:rPr lang="en-US" dirty="0"/>
              <a:t>Is Dementia Inevitable?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EE306C-B26B-4BB1-8CB9-0ECEB28A2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489F4-98A0-4339-B943-17E6AF3A4FA9}" type="datetime1">
              <a:rPr lang="en-US" smtClean="0"/>
              <a:t>10/25/2019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7D482-5CCD-4669-AC9C-039E3F696F3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057593" y="3429000"/>
            <a:ext cx="7691121" cy="56038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Cliff Singer MD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Chief of Geriatric Neuropsychiatry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Principal Investigator, Alzheimer’s Disease Research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Northern Light Acadia Hospital and EMMC Clinical Research Center</a:t>
            </a:r>
          </a:p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</a:rPr>
              <a:t>Adjunct Professor, University of </a:t>
            </a:r>
            <a:r>
              <a:rPr lang="en-US" sz="1600" dirty="0" err="1">
                <a:solidFill>
                  <a:schemeClr val="bg1"/>
                </a:solidFill>
              </a:rPr>
              <a:t>Maine</a:t>
            </a:r>
            <a:r>
              <a:rPr lang="en-US" sz="1600" dirty="0" err="1"/>
              <a:t>e</a:t>
            </a:r>
            <a:r>
              <a:rPr lang="en-US" sz="1600" dirty="0"/>
              <a:t> </a:t>
            </a:r>
            <a:r>
              <a:rPr lang="en-US" dirty="0"/>
              <a:t>goes here Calibri 16pt bold charcoal</a:t>
            </a:r>
            <a:br>
              <a:rPr lang="en-US" dirty="0"/>
            </a:br>
            <a:r>
              <a:rPr lang="en-US" dirty="0"/>
              <a:t>up to two lines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89FD93-EA3E-4405-BD2D-86868464E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33B95A-809A-445A-9457-FC67AFDEA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433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Advantage of High Education Fades &gt;70 Due to Incidence of AD/MCI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94" y="1514295"/>
            <a:ext cx="6266895" cy="4754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406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BC8F4-2F20-42B1-B9D5-C42EEAAA91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Mild Cognitive Impairment: A Concept in Evolution</a:t>
            </a:r>
            <a:br>
              <a:rPr lang="en-US" dirty="0"/>
            </a:br>
            <a:r>
              <a:rPr lang="en-US" sz="2400" dirty="0"/>
              <a:t>Peterson RC et al. </a:t>
            </a:r>
            <a:r>
              <a:rPr lang="en-US" sz="2400" i="1" dirty="0"/>
              <a:t>J Int M</a:t>
            </a:r>
            <a:r>
              <a:rPr lang="en-US" sz="2400" dirty="0"/>
              <a:t>ed 2014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A48B07-F99B-40F5-935E-402B5FF7D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562E-8446-4476-A517-9190D6148DBB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DEC186-F71D-4960-85FD-33A2681C7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9C2EB8-4228-4BB9-BB85-CA4D6443F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11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18CD58-D430-427A-A364-7F260670D6A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6884" y="1938255"/>
            <a:ext cx="7964487" cy="38862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AKA Mild Neurocognitive Disorder in DSM 5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Measurable decline in memory and/or executive cognitive function from baseline (lowest 1.5 SD for age)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Originally viewed as transition phase to AD dementia, now seen as more heterogenous (“prodromal AD”)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Prevalence is age, sex and criteria dependent</a:t>
            </a:r>
          </a:p>
          <a:p>
            <a:pPr lvl="1"/>
            <a:r>
              <a:rPr lang="en-US" dirty="0"/>
              <a:t>	</a:t>
            </a:r>
            <a:r>
              <a:rPr lang="en-US" sz="2000" dirty="0"/>
              <a:t>Average prevalence is 18.9%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Amnestic subtype shows independent in daily functioning (w/caveats) and essentially preserved general cognitive function but:</a:t>
            </a:r>
          </a:p>
          <a:p>
            <a:pPr lvl="2" indent="0">
              <a:buNone/>
            </a:pPr>
            <a:r>
              <a:rPr lang="en-US" dirty="0"/>
              <a:t>	</a:t>
            </a:r>
            <a:r>
              <a:rPr lang="en-US" sz="2000" dirty="0"/>
              <a:t>At higher risk for financial scams, medication errors, traffic 	accidents, psychiatric symptoms (mild behavioral impairment)</a:t>
            </a:r>
            <a:endParaRPr lang="en-US" dirty="0"/>
          </a:p>
          <a:p>
            <a:pPr lvl="1"/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274108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319A4-02BD-4A6A-93B2-741CBC02D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Mild Cognitive Impairment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90536A-E9E8-4C6B-8614-718428CA0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562E-8446-4476-A517-9190D6148DBB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F1F1C4-C299-41C7-8A76-A6F02F65E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56425" y="6479853"/>
            <a:ext cx="4398810" cy="182880"/>
          </a:xfrm>
        </p:spPr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8AC0B6-95DF-4B31-B0D7-D609D8502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12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3E8A7E-6F26-4552-8A69-1BDCF7C3F4A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9594" y="1824907"/>
            <a:ext cx="8493752" cy="3886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dirty="0"/>
              <a:t>Subjective memory complaint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Normal ADLs, softening competence in IADLs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Normal general cognition and transitional scores on tests</a:t>
            </a:r>
          </a:p>
          <a:p>
            <a:pPr lvl="1">
              <a:lnSpc>
                <a:spcPct val="90000"/>
              </a:lnSpc>
            </a:pPr>
            <a:r>
              <a:rPr lang="en-US" altLang="en-US" sz="2000" dirty="0"/>
              <a:t>	MMSE 24-27; </a:t>
            </a:r>
            <a:r>
              <a:rPr lang="en-US" altLang="en-US" sz="2000" dirty="0" err="1"/>
              <a:t>MoCA</a:t>
            </a:r>
            <a:r>
              <a:rPr lang="en-US" altLang="en-US" sz="2000" dirty="0"/>
              <a:t> 18-26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Amnestic subtype (single domain): </a:t>
            </a:r>
          </a:p>
          <a:p>
            <a:pPr marL="0" lvl="2" indent="0">
              <a:lnSpc>
                <a:spcPct val="90000"/>
              </a:lnSpc>
              <a:buNone/>
            </a:pPr>
            <a:r>
              <a:rPr lang="en-US" altLang="en-US" sz="2000" dirty="0"/>
              <a:t>	Abnormal memory for age (lowest 10%) </a:t>
            </a:r>
          </a:p>
          <a:p>
            <a:pPr marL="0" lvl="2" indent="0">
              <a:lnSpc>
                <a:spcPct val="90000"/>
              </a:lnSpc>
              <a:buNone/>
            </a:pPr>
            <a:r>
              <a:rPr lang="en-US" altLang="en-US" sz="2000" dirty="0"/>
              <a:t>	Often pre-dementia Alzheimer’s Disease</a:t>
            </a:r>
          </a:p>
          <a:p>
            <a:pPr marL="228600" lvl="4" indent="0">
              <a:lnSpc>
                <a:spcPct val="90000"/>
              </a:lnSpc>
              <a:buNone/>
            </a:pPr>
            <a:r>
              <a:rPr lang="en-US" altLang="en-US" sz="2000" dirty="0"/>
              <a:t>	Conversion rate to dementia as high as 12-15% per year vs. 1-2% for 	those w/normal recall, but clinical course is highly variable and AD can be 	multidomain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“Non-amnestic” forms possible prodrome to other types of dementia, but AD may present this way too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449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73D9D-2499-4132-A480-9F68F0546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“Non-amnestic” MCI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1E8E8-6BAD-4427-8B7C-5726A71E2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562E-8446-4476-A517-9190D6148DBB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93F122-DA5C-4240-B681-F07AE81B4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5F5158-9599-4695-AEA7-2F8614E8F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13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F531FA-1BA1-4D8D-B34A-D199E7E2D09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6712" y="1938255"/>
            <a:ext cx="8522845" cy="38862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Primarily executive-cognitive impairment but not severe enough to prevent independent function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Can represent non-AD conditions that might progress to dementia: small vessel vascular disease, stroke, Parkinson’s spectrum, depression, schizophrenia, sleep disorders, TBI, etc. 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More variable course than prodromal amnestic MCI due to AD</a:t>
            </a:r>
          </a:p>
        </p:txBody>
      </p:sp>
    </p:spTree>
    <p:extLst>
      <p:ext uri="{BB962C8B-B14F-4D97-AF65-F5344CB8AC3E}">
        <p14:creationId xmlns:p14="http://schemas.microsoft.com/office/powerpoint/2010/main" val="2321796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802285-96A8-456F-A956-BDDBA3BA0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F9DA1-E0F4-43BB-A2BB-0CF4455B659A}" type="datetime1">
              <a:rPr lang="en-US" smtClean="0"/>
              <a:t>10/25/2019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6EB30C-ECCB-4E52-80A5-18D9A39BD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06CD27-118A-43CA-9FF8-86BFF5996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14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61E70D-4835-4176-BA90-5F8488708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600" y="71120"/>
            <a:ext cx="4997511" cy="630936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A9730BD-835F-4717-99EC-F089E5922D34}"/>
              </a:ext>
            </a:extLst>
          </p:cNvPr>
          <p:cNvSpPr/>
          <p:nvPr/>
        </p:nvSpPr>
        <p:spPr>
          <a:xfrm>
            <a:off x="6370320" y="71120"/>
            <a:ext cx="523791" cy="15138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430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0DC895-1344-4458-A734-380DFE0C4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6FF33-5C92-4179-9F53-4CE49B420B5C}" type="datetime1">
              <a:rPr lang="en-US" smtClean="0"/>
              <a:t>10/25/2019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54D111-C3BB-40E8-B51C-78FE75D36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4515D-FCBA-4C94-84AC-6B01EA782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199F4B-8469-435B-9837-B5F805ADD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860" y="192570"/>
            <a:ext cx="4792280" cy="576072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E031A0A-7763-4F35-8B76-78F27C084809}"/>
              </a:ext>
            </a:extLst>
          </p:cNvPr>
          <p:cNvSpPr/>
          <p:nvPr/>
        </p:nvSpPr>
        <p:spPr>
          <a:xfrm>
            <a:off x="2814320" y="2082800"/>
            <a:ext cx="3556000" cy="355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05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582DF-EC03-441F-954E-4EF722DA3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6FF33-5C92-4179-9F53-4CE49B420B5C}" type="datetime1">
              <a:rPr lang="en-US" smtClean="0"/>
              <a:t>10/25/2019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8DA4AB-D804-410C-8668-97592000C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04C19-563E-4418-A195-EE5284132C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67BA1F-86E0-4C1B-A74F-04AA22081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225" y="396240"/>
            <a:ext cx="4465549" cy="566928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15B272A-A092-4166-BE1F-5F70A38395EB}"/>
              </a:ext>
            </a:extLst>
          </p:cNvPr>
          <p:cNvSpPr/>
          <p:nvPr/>
        </p:nvSpPr>
        <p:spPr>
          <a:xfrm rot="3121637">
            <a:off x="4619982" y="2536431"/>
            <a:ext cx="1806879" cy="4661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F926FE-1265-4E04-80EC-E357CC3549B3}"/>
              </a:ext>
            </a:extLst>
          </p:cNvPr>
          <p:cNvSpPr/>
          <p:nvPr/>
        </p:nvSpPr>
        <p:spPr>
          <a:xfrm>
            <a:off x="3657600" y="2072640"/>
            <a:ext cx="1351280" cy="325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77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4C47D-BD57-4797-B0CD-289AAF7A9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Neuropsychological Criteria for MCI</a:t>
            </a:r>
            <a:br>
              <a:rPr lang="en-US" dirty="0"/>
            </a:br>
            <a:r>
              <a:rPr lang="en-US" sz="2400" dirty="0"/>
              <a:t>Bondi MW et al. </a:t>
            </a:r>
            <a:r>
              <a:rPr lang="en-US" sz="2400" i="1" dirty="0"/>
              <a:t>J </a:t>
            </a:r>
            <a:r>
              <a:rPr lang="en-US" sz="2400" i="1" dirty="0" err="1"/>
              <a:t>Alzeimer’s</a:t>
            </a:r>
            <a:r>
              <a:rPr lang="en-US" sz="2400" i="1" dirty="0"/>
              <a:t> Dis </a:t>
            </a:r>
            <a:r>
              <a:rPr lang="en-US" sz="2400" dirty="0"/>
              <a:t>2014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A3CB4-333B-4D8F-9CFB-3995C228D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562E-8446-4476-A517-9190D6148DBB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B8641A-6A11-4336-AAAC-C5E019C25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412A0-4DC7-42F2-89E1-35A6E7213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0DA976-B3EE-4AA5-BBEA-C788E902B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474" y="1595355"/>
            <a:ext cx="675916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73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F000412-5F26-457B-B3B3-8D9D8C6BD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Sex-Specific Norms for Verbal Memory Tests Improves Diagnostic Accuracy of Amnestic MCI</a:t>
            </a:r>
            <a:br>
              <a:rPr lang="en-US" dirty="0"/>
            </a:br>
            <a:r>
              <a:rPr lang="en-US" sz="2000" dirty="0" err="1"/>
              <a:t>Sundermann</a:t>
            </a:r>
            <a:r>
              <a:rPr lang="en-US" sz="2000" dirty="0"/>
              <a:t> EE et al. </a:t>
            </a:r>
            <a:r>
              <a:rPr lang="en-US" sz="2000" i="1" dirty="0"/>
              <a:t>Neurology </a:t>
            </a:r>
            <a:r>
              <a:rPr lang="en-US" sz="2000" dirty="0"/>
              <a:t>2019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9AC32B-1EF9-467A-9D12-B093152C9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562E-8446-4476-A517-9190D6148DBB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8595AD-7459-4410-9FAF-3A1FA7EC6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010677-2AB0-42AB-AAEF-1F0424CF3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18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B8A959-A658-4132-A1A4-973D0204489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66713" y="2301240"/>
            <a:ext cx="3611880" cy="3886200"/>
          </a:xfrm>
        </p:spPr>
        <p:txBody>
          <a:bodyPr/>
          <a:lstStyle/>
          <a:p>
            <a:r>
              <a:rPr lang="en-US" dirty="0"/>
              <a:t>20% error rate found when using standard diagnostic criteria because of higher verbal skills in women (e.g. more false negatives)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E8FED24-650C-4EEC-B2C0-27B72F694B44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572000" y="2103120"/>
            <a:ext cx="4331522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271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5648" y="162495"/>
            <a:ext cx="8421538" cy="1143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Hypothetical Progression of AD</a:t>
            </a:r>
            <a:br>
              <a:rPr lang="en-US" sz="3600" dirty="0"/>
            </a:br>
            <a:r>
              <a:rPr lang="en-US" sz="2000" dirty="0"/>
              <a:t>Jack CR et al. Lancet Neurology 2010</a:t>
            </a:r>
            <a:endParaRPr lang="en-US" sz="3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19" y="1249392"/>
            <a:ext cx="7299124" cy="512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1771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Acadia’s Geriatric Program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 dirty="0"/>
              <a:t>\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2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959333" y="1417320"/>
            <a:ext cx="8001586" cy="3886200"/>
          </a:xfrm>
        </p:spPr>
        <p:txBody>
          <a:bodyPr/>
          <a:lstStyle/>
          <a:p>
            <a:r>
              <a:rPr lang="en-US" dirty="0"/>
              <a:t>Mood and Memory Clinic</a:t>
            </a:r>
          </a:p>
          <a:p>
            <a:r>
              <a:rPr lang="en-US" dirty="0"/>
              <a:t>Alzheimer’s Disease Research Program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DDBD4F-7417-4398-BBAE-313A438F23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33" y="2172752"/>
            <a:ext cx="6311474" cy="420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117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14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123825"/>
            <a:ext cx="3352800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 descr="1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3495675"/>
            <a:ext cx="3352800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16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495675"/>
            <a:ext cx="3352800" cy="292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C5C790-DAAB-4E09-BB6B-95C898E9E932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04A3E1-D1F2-4C47-AA30-2750821DB9F5}"/>
              </a:ext>
            </a:extLst>
          </p:cNvPr>
          <p:cNvSpPr txBox="1"/>
          <p:nvPr/>
        </p:nvSpPr>
        <p:spPr>
          <a:xfrm>
            <a:off x="3873186" y="2257063"/>
            <a:ext cx="13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MCI from AD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D48153-F18A-4F0B-B31C-BB1EFC14280C}"/>
              </a:ext>
            </a:extLst>
          </p:cNvPr>
          <p:cNvSpPr txBox="1"/>
          <p:nvPr/>
        </p:nvSpPr>
        <p:spPr>
          <a:xfrm>
            <a:off x="1273215" y="5845215"/>
            <a:ext cx="15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Mild Dementia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21708E-95F1-4263-9A16-D1018A774EA7}"/>
              </a:ext>
            </a:extLst>
          </p:cNvPr>
          <p:cNvSpPr txBox="1"/>
          <p:nvPr/>
        </p:nvSpPr>
        <p:spPr>
          <a:xfrm>
            <a:off x="5856790" y="5671595"/>
            <a:ext cx="2749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Moderate-severe dementia</a:t>
            </a:r>
          </a:p>
        </p:txBody>
      </p:sp>
    </p:spTree>
    <p:extLst>
      <p:ext uri="{BB962C8B-B14F-4D97-AF65-F5344CB8AC3E}">
        <p14:creationId xmlns:p14="http://schemas.microsoft.com/office/powerpoint/2010/main" val="9009999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E954E-24F7-4199-B8E8-9F7A697C6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Frequency of Different Types of Dementia</a:t>
            </a:r>
            <a:br>
              <a:rPr lang="en-US" dirty="0"/>
            </a:br>
            <a:r>
              <a:rPr lang="en-US" sz="2000" dirty="0"/>
              <a:t>Slot R et al. </a:t>
            </a:r>
            <a:r>
              <a:rPr lang="en-US" sz="2000" i="1" dirty="0"/>
              <a:t>Alzheimer’s &amp; Dementia </a:t>
            </a:r>
            <a:r>
              <a:rPr lang="en-US" sz="2000" dirty="0"/>
              <a:t>2019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A03122-1FA7-4610-9AE7-AEA9E6DE2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562E-8446-4476-A517-9190D6148DBB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85CC89-F2A3-44D9-899C-CC707A89C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CE72B1-F528-45C3-8578-A381690E3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21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DB3F582-C23D-4DC9-85BE-40A248AFC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45" y="2677405"/>
            <a:ext cx="8929709" cy="283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363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64BAFD-A30B-4834-84FD-295FF0688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6FF33-5C92-4179-9F53-4CE49B420B5C}" type="datetime1">
              <a:rPr lang="en-US" smtClean="0"/>
              <a:t>10/25/2019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898425-7CC3-4F10-B7C2-DC09F99BC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E55EF-D99A-4918-8467-42A5CB7F5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22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52E5B0E-F24E-4582-8FC0-2ADF9A7E9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871728"/>
            <a:ext cx="4876800" cy="4876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8A1BA24-50E2-4759-8D1F-B1DFECB7F2AA}"/>
              </a:ext>
            </a:extLst>
          </p:cNvPr>
          <p:cNvSpPr txBox="1"/>
          <p:nvPr/>
        </p:nvSpPr>
        <p:spPr>
          <a:xfrm>
            <a:off x="2207725" y="365363"/>
            <a:ext cx="3123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Positive </a:t>
            </a:r>
            <a:r>
              <a:rPr lang="el-GR" sz="2000" b="1" dirty="0"/>
              <a:t>β</a:t>
            </a:r>
            <a:r>
              <a:rPr lang="en-US" sz="2000" b="1" dirty="0"/>
              <a:t> amyloid PET Scan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35155FF-2E3E-4B8E-B9DB-F8AC01D3838A}"/>
              </a:ext>
            </a:extLst>
          </p:cNvPr>
          <p:cNvCxnSpPr/>
          <p:nvPr/>
        </p:nvCxnSpPr>
        <p:spPr>
          <a:xfrm flipH="1">
            <a:off x="4096512" y="2450592"/>
            <a:ext cx="2468880" cy="32004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02478AF-38EB-403A-8A17-B115A1563C51}"/>
              </a:ext>
            </a:extLst>
          </p:cNvPr>
          <p:cNvSpPr txBox="1"/>
          <p:nvPr/>
        </p:nvSpPr>
        <p:spPr>
          <a:xfrm>
            <a:off x="6573621" y="1788872"/>
            <a:ext cx="19110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Strong signal at the edges indicating binding of amyloid ligand to cortical gray matter; can be seen years before MCI or dementia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211772-32B7-4D2E-8C28-8A63AC4577F9}"/>
              </a:ext>
            </a:extLst>
          </p:cNvPr>
          <p:cNvSpPr txBox="1"/>
          <p:nvPr/>
        </p:nvSpPr>
        <p:spPr>
          <a:xfrm>
            <a:off x="6605094" y="4178459"/>
            <a:ext cx="20771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Therapies targeting amyloid at MCI stage have been futile </a:t>
            </a:r>
            <a:r>
              <a:rPr lang="en-US" b="1" u="sng" dirty="0">
                <a:solidFill>
                  <a:schemeClr val="accent1"/>
                </a:solidFill>
              </a:rPr>
              <a:t>almost </a:t>
            </a:r>
            <a:r>
              <a:rPr lang="en-US" b="1" dirty="0">
                <a:solidFill>
                  <a:schemeClr val="accent1"/>
                </a:solidFill>
              </a:rPr>
              <a:t>without exception. </a:t>
            </a:r>
            <a:r>
              <a:rPr lang="en-US" b="1" u="sng" dirty="0">
                <a:solidFill>
                  <a:schemeClr val="accent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307797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07A61A-A4BD-4D1F-91D2-352B570FF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6FF33-5C92-4179-9F53-4CE49B420B5C}" type="datetime1">
              <a:rPr lang="en-US" smtClean="0"/>
              <a:t>10/25/2019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98F200-2EC0-4BB9-930F-8F21A144C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EB2E4-D13A-4629-A161-B47F1D901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E25BB6-28B7-4AFA-8C7E-D5DA823E9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726440"/>
            <a:ext cx="4876800" cy="4876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FB44EE-AEB3-4082-8A8A-D86208AF7D4C}"/>
              </a:ext>
            </a:extLst>
          </p:cNvPr>
          <p:cNvSpPr txBox="1"/>
          <p:nvPr/>
        </p:nvSpPr>
        <p:spPr>
          <a:xfrm>
            <a:off x="1625424" y="192570"/>
            <a:ext cx="5893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FDG or “Metabolic” PET Consistent with Alzheimer’s Disease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ADB3B1C-1701-4C89-955A-6EC0CEBB7396}"/>
              </a:ext>
            </a:extLst>
          </p:cNvPr>
          <p:cNvCxnSpPr/>
          <p:nvPr/>
        </p:nvCxnSpPr>
        <p:spPr>
          <a:xfrm flipH="1" flipV="1">
            <a:off x="5444256" y="3856383"/>
            <a:ext cx="1870944" cy="71561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667F573-2D20-43F3-B0BA-8B47549F3903}"/>
              </a:ext>
            </a:extLst>
          </p:cNvPr>
          <p:cNvCxnSpPr>
            <a:cxnSpLocks/>
          </p:cNvCxnSpPr>
          <p:nvPr/>
        </p:nvCxnSpPr>
        <p:spPr>
          <a:xfrm flipH="1" flipV="1">
            <a:off x="3766531" y="4020922"/>
            <a:ext cx="3548669" cy="55107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6332F9B-276A-40E9-A136-B161809E0FFB}"/>
              </a:ext>
            </a:extLst>
          </p:cNvPr>
          <p:cNvSpPr txBox="1"/>
          <p:nvPr/>
        </p:nvSpPr>
        <p:spPr>
          <a:xfrm>
            <a:off x="7394713" y="4214191"/>
            <a:ext cx="16538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Low signal in parietal region bilaterally  indicates probable AD at a later stage, likely w dementia</a:t>
            </a:r>
          </a:p>
        </p:txBody>
      </p:sp>
    </p:spTree>
    <p:extLst>
      <p:ext uri="{BB962C8B-B14F-4D97-AF65-F5344CB8AC3E}">
        <p14:creationId xmlns:p14="http://schemas.microsoft.com/office/powerpoint/2010/main" val="4267862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0"/>
          <p:cNvSpPr>
            <a:spLocks noChangeArrowheads="1"/>
          </p:cNvSpPr>
          <p:nvPr/>
        </p:nvSpPr>
        <p:spPr bwMode="auto">
          <a:xfrm>
            <a:off x="0" y="687388"/>
            <a:ext cx="9144000" cy="914400"/>
          </a:xfrm>
          <a:prstGeom prst="rect">
            <a:avLst/>
          </a:prstGeom>
          <a:solidFill>
            <a:srgbClr val="EEEEEE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4341" name="Text Placeholder 2"/>
          <p:cNvSpPr txBox="1">
            <a:spLocks/>
          </p:cNvSpPr>
          <p:nvPr/>
        </p:nvSpPr>
        <p:spPr bwMode="auto">
          <a:xfrm>
            <a:off x="0" y="692150"/>
            <a:ext cx="9144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63500" rIns="127000" bIns="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>
                <a:latin typeface="Helvetica" charset="0"/>
              </a:rPr>
              <a:t>From: </a:t>
            </a:r>
            <a:r>
              <a:rPr lang="en-US" altLang="en-US" sz="1300" b="1">
                <a:latin typeface="Helvetica" charset="0"/>
              </a:rPr>
              <a:t>Cerebrospinal Fluid Levels ofβ-Amyloid 1-42, but Not of Tau, Are Fully Changed Already 5 to 10 Years Before the Onset of Alzheimer Dementia</a:t>
            </a:r>
          </a:p>
        </p:txBody>
      </p:sp>
      <p:cxnSp>
        <p:nvCxnSpPr>
          <p:cNvPr id="14342" name="Straight Connector 8"/>
          <p:cNvCxnSpPr>
            <a:cxnSpLocks noChangeShapeType="1"/>
          </p:cNvCxnSpPr>
          <p:nvPr/>
        </p:nvCxnSpPr>
        <p:spPr bwMode="auto">
          <a:xfrm flipV="1">
            <a:off x="0" y="6215063"/>
            <a:ext cx="9144000" cy="7937"/>
          </a:xfrm>
          <a:prstGeom prst="line">
            <a:avLst/>
          </a:prstGeom>
          <a:noFill/>
          <a:ln w="12700" algn="ctr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343" name="Text Placeholder 2"/>
          <p:cNvSpPr txBox="1">
            <a:spLocks/>
          </p:cNvSpPr>
          <p:nvPr/>
        </p:nvSpPr>
        <p:spPr bwMode="auto">
          <a:xfrm>
            <a:off x="0" y="1282700"/>
            <a:ext cx="91440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127000" bIns="63500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>
                <a:latin typeface="Helvetica" charset="0"/>
              </a:rPr>
              <a:t>Arch Gen Psychiatry. 2012;69(1):98-106. doi:10.1001/archgenpsychiatry.2011.155</a:t>
            </a:r>
          </a:p>
        </p:txBody>
      </p:sp>
      <p:cxnSp>
        <p:nvCxnSpPr>
          <p:cNvPr id="14346" name="Straight Connector 5"/>
          <p:cNvCxnSpPr>
            <a:cxnSpLocks noChangeShapeType="1"/>
          </p:cNvCxnSpPr>
          <p:nvPr/>
        </p:nvCxnSpPr>
        <p:spPr bwMode="auto">
          <a:xfrm>
            <a:off x="0" y="666750"/>
            <a:ext cx="9144000" cy="0"/>
          </a:xfrm>
          <a:prstGeom prst="line">
            <a:avLst/>
          </a:prstGeom>
          <a:noFill/>
          <a:ln w="38100" algn="ctr">
            <a:solidFill>
              <a:srgbClr val="9999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347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127000"/>
            <a:ext cx="26416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3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155" y="2078665"/>
            <a:ext cx="4797591" cy="3931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9665A7-040D-4D3C-BD39-9FEC2CAE697C}"/>
              </a:ext>
            </a:extLst>
          </p:cNvPr>
          <p:cNvSpPr txBox="1"/>
          <p:nvPr/>
        </p:nvSpPr>
        <p:spPr>
          <a:xfrm>
            <a:off x="7138890" y="3698658"/>
            <a:ext cx="1598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42% at 5 yrs. AD dementia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7F832D-E0A4-4ADE-9049-BE9AE37F640A}"/>
              </a:ext>
            </a:extLst>
          </p:cNvPr>
          <p:cNvSpPr txBox="1"/>
          <p:nvPr/>
        </p:nvSpPr>
        <p:spPr>
          <a:xfrm>
            <a:off x="7230329" y="4832823"/>
            <a:ext cx="15982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53% at 9 yrs.  AD dementia</a:t>
            </a:r>
          </a:p>
        </p:txBody>
      </p:sp>
    </p:spTree>
    <p:extLst>
      <p:ext uri="{BB962C8B-B14F-4D97-AF65-F5344CB8AC3E}">
        <p14:creationId xmlns:p14="http://schemas.microsoft.com/office/powerpoint/2010/main" val="18220034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19B0-3844-4CAF-8C86-DE16D7B17B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Modifiable Risk Factors and Memory Trajectories</a:t>
            </a:r>
            <a:br>
              <a:rPr lang="en-US" dirty="0"/>
            </a:br>
            <a:r>
              <a:rPr lang="en-US" sz="2400" dirty="0"/>
              <a:t>McFall GP et al. </a:t>
            </a:r>
            <a:r>
              <a:rPr lang="en-US" sz="2400" i="1" dirty="0"/>
              <a:t>Journal of Alzheimer’s Disease </a:t>
            </a:r>
            <a:r>
              <a:rPr lang="en-US" sz="2400" dirty="0"/>
              <a:t>2019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ED177D-C8B7-4C83-BC1D-F7F96DF0A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562E-8446-4476-A517-9190D6148DBB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0E1C24-47E8-4889-9CCF-4F82FC388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BF0EB0-37AD-402F-843E-E0D1D1D1E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240148-BC92-4A76-BFFB-331E7DE05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473" y="1453350"/>
            <a:ext cx="5163723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1318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0FACB-2585-48E0-B265-7DA4DB239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Modifiable Risk Factors and Memory Trajectories</a:t>
            </a:r>
            <a:br>
              <a:rPr lang="en-US" dirty="0"/>
            </a:br>
            <a:r>
              <a:rPr lang="en-US" sz="2400" dirty="0"/>
              <a:t>McFall GP et al. </a:t>
            </a:r>
            <a:r>
              <a:rPr lang="en-US" sz="2400" i="1" dirty="0"/>
              <a:t>Journal of Alzheimer’s Disease </a:t>
            </a:r>
            <a:r>
              <a:rPr lang="en-US" sz="2400" dirty="0"/>
              <a:t>2019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E9828C-66D9-4B2A-AE66-1ED452A55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562E-8446-4476-A517-9190D6148DBB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17CF0C-2968-45DC-A40D-AF8D31F67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A00C9E-6186-4588-9006-B9DA37A7A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26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0322A9-E45C-4E06-A45D-0466471115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912" y="1701983"/>
            <a:ext cx="6512176" cy="478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0250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2A8EC8-698C-4394-9B29-960BCCEE0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562E-8446-4476-A517-9190D6148DBB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8DDD94-8DE7-4D06-A8FB-06D3C04C5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430CB7-C33E-4DB1-B712-0E801CDCC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27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DEF55D-5941-4989-B648-C5B313291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651" y="502920"/>
            <a:ext cx="5458698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9404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6EC0204-521B-4600-806B-E4B611D8B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Biomarker-based Prognosis Modeling in MCI</a:t>
            </a:r>
            <a:br>
              <a:rPr lang="en-US" dirty="0"/>
            </a:br>
            <a:r>
              <a:rPr lang="en-US" sz="2000" dirty="0"/>
              <a:t>van </a:t>
            </a:r>
            <a:r>
              <a:rPr lang="en-US" sz="2000" dirty="0" err="1"/>
              <a:t>Maurik</a:t>
            </a:r>
            <a:r>
              <a:rPr lang="en-US" sz="2000" dirty="0"/>
              <a:t> IS et al. Lancet Neurology 2019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D03360-DFBB-4A6F-9DE1-EB4FCB34F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6FF33-5C92-4179-9F53-4CE49B420B5C}" type="datetime1">
              <a:rPr lang="en-US" smtClean="0"/>
              <a:t>10/25/2019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367267-E1EA-4578-8CCD-AF089C81E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B9467C-C14B-463F-9C64-AAFD04140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51C177-6D7E-4F78-9FCA-25C851A17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733" y="1412475"/>
            <a:ext cx="5512165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0835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59C416B5-663A-468C-968B-02CD7B6D9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Planning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C553CD-1693-4BD0-85AA-EDC655425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1AF2-8C99-4540-9EEB-5364478907E3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2FEBEF-D1B0-44E5-92ED-53ACFE0A0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D0FDC4-23E6-4BDE-B0C5-6E342EAAC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29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F5968C9-C4F0-4941-B616-5DE0E4716DC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6712" y="2238375"/>
            <a:ext cx="8245659" cy="38862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Treat contributing factors (sleep disorders, thyroid, diabetes, depression, anxiety, meds contributing to cognitive problems, etc.)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Monitor for progression and decline in driving, med management, financial competence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Explore clinical trials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Motivate for lifestyle factors that affect prognosis</a:t>
            </a:r>
          </a:p>
        </p:txBody>
      </p:sp>
    </p:spTree>
    <p:extLst>
      <p:ext uri="{BB962C8B-B14F-4D97-AF65-F5344CB8AC3E}">
        <p14:creationId xmlns:p14="http://schemas.microsoft.com/office/powerpoint/2010/main" val="4262161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6B215C-4205-4855-9F3C-093D40433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562E-8446-4476-A517-9190D6148DBB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B22CFD-5543-4EB0-BC1C-AADB09386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66D79-7BCE-4145-9567-88D2EE90C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278C6D-55D5-4A22-9305-5FDFD1724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65" y="3229337"/>
            <a:ext cx="7667914" cy="1371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A80B85-56B1-44DF-830D-DA6A70EEC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14" y="678375"/>
            <a:ext cx="7022026" cy="19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413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BF341FD-B0D8-4F85-BAA8-0B26B1BA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13" y="2240280"/>
            <a:ext cx="7276948" cy="2743200"/>
          </a:xfrm>
        </p:spPr>
        <p:txBody>
          <a:bodyPr/>
          <a:lstStyle/>
          <a:p>
            <a:r>
              <a:rPr lang="en-US" dirty="0"/>
              <a:t>Modifying Trajectory: What’s the Evidence?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28635B-0C3B-4D84-BD2E-635FB959E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562E-8446-4476-A517-9190D6148DBB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AF127D-1009-4E6D-8B4D-EAF2BC616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2BA832-4CF9-48F2-BB9E-E34B8F0FB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353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17F76EC-B204-4A53-AE39-E03543158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Readers’ Digest Poll 2015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478FAC-FC1D-4C72-8336-107044E7B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6FF33-5C92-4179-9F53-4CE49B420B5C}" type="datetime1">
              <a:rPr lang="en-US" smtClean="0"/>
              <a:t>10/25/2019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F18192-372F-42B7-B6BB-818A55DE8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9A6464-25EB-4A49-BE11-7C02BDEC7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0A61C0-2FE8-4B44-9DB4-9A80A73D2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10" y="2514144"/>
            <a:ext cx="836406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4233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B9125B-407C-456A-9DCB-7A454C0B4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1AF2-8C99-4540-9EEB-5364478907E3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22FE0E-A663-4AC7-B779-28AEF448C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72AFCE-9AEF-4511-9F64-EC287DE78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32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A787C4-A435-49C5-B281-9BF1C5BC9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2118923" y="88129"/>
            <a:ext cx="4906154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4589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A0EA202-33D6-4568-B97B-AFEEA75E7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and Protective Factors</a:t>
            </a:r>
            <a:br>
              <a:rPr lang="en-US" dirty="0"/>
            </a:br>
            <a:r>
              <a:rPr lang="en-US" sz="2000" dirty="0"/>
              <a:t>Baumgart M et al. </a:t>
            </a:r>
            <a:r>
              <a:rPr lang="en-US" sz="2000" i="1" dirty="0"/>
              <a:t>Alzheimer’s &amp; Dementia </a:t>
            </a:r>
            <a:r>
              <a:rPr lang="en-US" sz="2000" dirty="0"/>
              <a:t>2015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385D7E-533A-4B85-9B4F-9D9BE84B9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6FF33-5C92-4179-9F53-4CE49B420B5C}" type="datetime1">
              <a:rPr lang="en-US" smtClean="0"/>
              <a:t>10/25/2019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A88047-2561-4021-B04A-502845764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FE9DE5-C5D2-4146-A3E0-B2667D978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33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01D086-2A04-480A-A3B8-CAED2DD2A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115" y="1830511"/>
            <a:ext cx="7207426" cy="394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591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0D7200-93BF-48BA-8156-7E8711DC3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562E-8446-4476-A517-9190D6148DBB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D75276-8228-428A-8A5E-9B384044B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13537E-A059-4162-8D18-E7E852388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34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3F509D-37B9-40FB-90F3-4C3EA4FBC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7" y="547491"/>
            <a:ext cx="3661650" cy="497663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333358-B643-4446-9F61-25B8BB310608}"/>
              </a:ext>
            </a:extLst>
          </p:cNvPr>
          <p:cNvSpPr txBox="1"/>
          <p:nvPr/>
        </p:nvSpPr>
        <p:spPr>
          <a:xfrm>
            <a:off x="4453128" y="941832"/>
            <a:ext cx="432574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Physical Activity Recommendations (2010)</a:t>
            </a:r>
          </a:p>
          <a:p>
            <a:endParaRPr lang="en-US" dirty="0"/>
          </a:p>
          <a:p>
            <a:r>
              <a:rPr lang="en-US" dirty="0"/>
              <a:t>“Physical activity should be recommended to adults with normal cognition to reduce the risk of cognitive decline”</a:t>
            </a:r>
          </a:p>
          <a:p>
            <a:endParaRPr lang="en-US" dirty="0"/>
          </a:p>
          <a:p>
            <a:r>
              <a:rPr lang="en-US" i="1" dirty="0"/>
              <a:t>Quality of the evidence: moderate</a:t>
            </a:r>
          </a:p>
          <a:p>
            <a:r>
              <a:rPr lang="en-US" i="1" dirty="0"/>
              <a:t>Strength of the recommendation: strong</a:t>
            </a:r>
          </a:p>
          <a:p>
            <a:endParaRPr lang="en-US" i="1" dirty="0"/>
          </a:p>
          <a:p>
            <a:r>
              <a:rPr lang="en-US" dirty="0"/>
              <a:t>Should be ≥150 min of moderate intense activity per week in at least 10 minute bouts</a:t>
            </a:r>
          </a:p>
          <a:p>
            <a:r>
              <a:rPr lang="en-US" dirty="0"/>
              <a:t>More may be better. Less may still be good. </a:t>
            </a:r>
          </a:p>
          <a:p>
            <a:endParaRPr lang="en-US" dirty="0"/>
          </a:p>
          <a:p>
            <a:r>
              <a:rPr lang="en-US" dirty="0"/>
              <a:t>Muscle-strengthening activity ≥2 days/</a:t>
            </a:r>
            <a:r>
              <a:rPr lang="en-US" dirty="0" err="1"/>
              <a:t>wk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2124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DFE898-914D-46D5-A3AB-025449D21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6FF33-5C92-4179-9F53-4CE49B420B5C}" type="datetime1">
              <a:rPr lang="en-US" smtClean="0"/>
              <a:t>10/25/2019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DE019C-1C27-4868-8E93-753036CB2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019C12-1199-40E8-A596-5F28FFD14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35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52E270-F207-435F-86FE-0382FC324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7" y="547491"/>
            <a:ext cx="3661650" cy="497663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81002C-B741-4BF4-B9B8-D3BB2A22D6F4}"/>
              </a:ext>
            </a:extLst>
          </p:cNvPr>
          <p:cNvSpPr/>
          <p:nvPr/>
        </p:nvSpPr>
        <p:spPr>
          <a:xfrm>
            <a:off x="4338320" y="895201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/>
              <a:t>Nutritional Recommendations (2019)</a:t>
            </a:r>
          </a:p>
          <a:p>
            <a:endParaRPr lang="en-US" dirty="0"/>
          </a:p>
          <a:p>
            <a:r>
              <a:rPr lang="en-US" dirty="0"/>
              <a:t>“The Mediterranean-like diet may be recommended to adults with normal cognition or MCI to reduce the risk of cognitive decline and/or dementia.”</a:t>
            </a:r>
          </a:p>
          <a:p>
            <a:endParaRPr lang="en-US" dirty="0"/>
          </a:p>
          <a:p>
            <a:r>
              <a:rPr lang="en-US" i="1" dirty="0"/>
              <a:t>Quality of the evidence: moderate</a:t>
            </a:r>
          </a:p>
          <a:p>
            <a:r>
              <a:rPr lang="en-US" i="1" dirty="0"/>
              <a:t>Strength of the recommendation: conditional</a:t>
            </a:r>
          </a:p>
          <a:p>
            <a:endParaRPr lang="en-US" i="1" dirty="0"/>
          </a:p>
          <a:p>
            <a:r>
              <a:rPr lang="en-US" dirty="0"/>
              <a:t>Recommendation is based on this diet being the most extensively studied in observational studies showing graded effect: high adherence better effect on cognition than lower adherence. </a:t>
            </a:r>
            <a:r>
              <a:rPr lang="en-US" i="1" dirty="0"/>
              <a:t>Evidence also for DASH (hypertension diet) and generally healthy diet but </a:t>
            </a:r>
            <a:r>
              <a:rPr lang="en-US" i="1" u="sng" dirty="0"/>
              <a:t>not for individual dietary supplements</a:t>
            </a:r>
            <a:r>
              <a:rPr lang="en-US" i="1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288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4946B5-F99F-4DE1-A796-5084BA234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6FF33-5C92-4179-9F53-4CE49B420B5C}" type="datetime1">
              <a:rPr lang="en-US" smtClean="0"/>
              <a:t>10/25/2019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F5F62E-C14F-4D85-8FC7-C43CC1601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48B9C-ECBA-4084-87B3-2032E73CA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36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6C62C5-6C2A-4161-AB8C-5744A35C65F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926465"/>
            <a:ext cx="5943600" cy="53035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ADAE3F-117F-442F-8C61-2669B9F207A1}"/>
              </a:ext>
            </a:extLst>
          </p:cNvPr>
          <p:cNvSpPr txBox="1"/>
          <p:nvPr/>
        </p:nvSpPr>
        <p:spPr>
          <a:xfrm>
            <a:off x="359468" y="304568"/>
            <a:ext cx="842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Mediterranean Diet and Mild Cognitive Impairment. </a:t>
            </a:r>
            <a:r>
              <a:rPr lang="en-US" dirty="0" err="1"/>
              <a:t>Scarmeas</a:t>
            </a:r>
            <a:r>
              <a:rPr lang="en-US" dirty="0"/>
              <a:t> N et al. Arch Neurol 2009</a:t>
            </a:r>
          </a:p>
        </p:txBody>
      </p:sp>
    </p:spTree>
    <p:extLst>
      <p:ext uri="{BB962C8B-B14F-4D97-AF65-F5344CB8AC3E}">
        <p14:creationId xmlns:p14="http://schemas.microsoft.com/office/powerpoint/2010/main" val="15760859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2AB13E-6646-4428-9D86-4D252061DABC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336" y="69011"/>
            <a:ext cx="6998706" cy="612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ACBA2E-3430-4556-9B26-0FF09896DEC2}"/>
              </a:ext>
            </a:extLst>
          </p:cNvPr>
          <p:cNvSpPr/>
          <p:nvPr/>
        </p:nvSpPr>
        <p:spPr>
          <a:xfrm>
            <a:off x="2529840" y="4429760"/>
            <a:ext cx="4561840" cy="640080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0976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7B21D-A5C6-4F31-9A94-0A4DDDB55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</a:t>
            </a:r>
            <a:r>
              <a:rPr lang="en-US" dirty="0" err="1"/>
              <a:t>MeD</a:t>
            </a:r>
            <a:r>
              <a:rPr lang="en-US" dirty="0"/>
              <a:t> on Cognition and Brain Morphology: Review of RCT</a:t>
            </a:r>
            <a:br>
              <a:rPr lang="en-US" dirty="0"/>
            </a:br>
            <a:r>
              <a:rPr lang="en-US" sz="2000" dirty="0" err="1"/>
              <a:t>Radd-Vagenas</a:t>
            </a:r>
            <a:r>
              <a:rPr lang="en-US" sz="2000" dirty="0"/>
              <a:t> S et al. </a:t>
            </a:r>
            <a:r>
              <a:rPr lang="en-US" sz="2000" i="1" dirty="0"/>
              <a:t>Am J Clin </a:t>
            </a:r>
            <a:r>
              <a:rPr lang="en-US" sz="2000" i="1" dirty="0" err="1"/>
              <a:t>Nutrician</a:t>
            </a:r>
            <a:r>
              <a:rPr lang="en-US" sz="2000" i="1" dirty="0"/>
              <a:t> </a:t>
            </a:r>
            <a:r>
              <a:rPr lang="en-US" sz="2000" dirty="0"/>
              <a:t>2018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0E8DACE-E72B-49CB-B1C7-7606B8B36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562E-8446-4476-A517-9190D6148DBB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F3E5EE-7EC1-408D-9AE1-39EA63F1C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9EC737-2685-4FF3-AFA4-01B16A969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38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FDCF49-FE76-4822-9494-38E8FCAB26A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6712" y="2238375"/>
            <a:ext cx="8340407" cy="2567305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Five randomized controlled trials of Mediterranean diet effects on cognitive outcomes were reviewed.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Only 8 of 66 measured cognitive outcomes favored the </a:t>
            </a:r>
            <a:r>
              <a:rPr lang="en-US" dirty="0" err="1"/>
              <a:t>MeD</a:t>
            </a:r>
            <a:r>
              <a:rPr lang="en-US" dirty="0"/>
              <a:t> with effect sizes ranging from small (0.32) to large (1.66)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One study found significant effects on memory and increased plasma levels of BDNF, but no benefit in transition from normal to MCI or dementia.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8F87B7-BDA1-452C-BB41-71D12AF6EA84}"/>
              </a:ext>
            </a:extLst>
          </p:cNvPr>
          <p:cNvSpPr txBox="1"/>
          <p:nvPr/>
        </p:nvSpPr>
        <p:spPr>
          <a:xfrm>
            <a:off x="726267" y="5274783"/>
            <a:ext cx="7691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It’s these kind of results from RCTs that soften the recommendation from WHO. </a:t>
            </a:r>
          </a:p>
        </p:txBody>
      </p:sp>
    </p:spTree>
    <p:extLst>
      <p:ext uri="{BB962C8B-B14F-4D97-AF65-F5344CB8AC3E}">
        <p14:creationId xmlns:p14="http://schemas.microsoft.com/office/powerpoint/2010/main" val="2057754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11D029C-4DD8-4DCD-A3B1-767EA1583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Healthy Diet Recommendations for Brain Health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534A7C-B270-4C89-87CC-B3AC098F3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6FF33-5C92-4179-9F53-4CE49B420B5C}" type="datetime1">
              <a:rPr lang="en-US" smtClean="0"/>
              <a:t>10/25/2019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891B7F-BB3C-45A4-9F39-7DC39FAB6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B2A35-0795-4F6B-B988-DEFE20EB2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39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124129-FF95-46E1-A832-2E9F21ADF70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9910" y="1938255"/>
            <a:ext cx="7984807" cy="3886200"/>
          </a:xfrm>
        </p:spPr>
        <p:txBody>
          <a:bodyPr/>
          <a:lstStyle/>
          <a:p>
            <a:r>
              <a:rPr lang="en-US" dirty="0"/>
              <a:t>Observational studies have consistently reported that healthy diet is </a:t>
            </a:r>
            <a:r>
              <a:rPr lang="en-US" u="sng" dirty="0"/>
              <a:t>associated</a:t>
            </a:r>
            <a:r>
              <a:rPr lang="en-US" dirty="0"/>
              <a:t> with better cognitive outcomes, but </a:t>
            </a:r>
            <a:r>
              <a:rPr lang="en-US" u="sng" dirty="0"/>
              <a:t>prospective clinical trial </a:t>
            </a:r>
            <a:r>
              <a:rPr lang="en-US" dirty="0"/>
              <a:t>evidence less convincing</a:t>
            </a:r>
            <a:endParaRPr lang="en-US" u="sng" dirty="0"/>
          </a:p>
          <a:p>
            <a:r>
              <a:rPr lang="en-US" dirty="0"/>
              <a:t>Quality of evidence: </a:t>
            </a:r>
            <a:r>
              <a:rPr lang="en-US" i="1" dirty="0"/>
              <a:t>low to high</a:t>
            </a:r>
            <a:r>
              <a:rPr lang="en-US" dirty="0"/>
              <a:t> (for different components)</a:t>
            </a:r>
          </a:p>
          <a:p>
            <a:r>
              <a:rPr lang="en-US" dirty="0"/>
              <a:t>Strength of recommendation: </a:t>
            </a:r>
            <a:r>
              <a:rPr lang="en-US" i="1" dirty="0"/>
              <a:t>strong</a:t>
            </a:r>
            <a:endParaRPr lang="en-US" dirty="0"/>
          </a:p>
          <a:p>
            <a:pPr marL="457200" indent="-457200">
              <a:buAutoNum type="arabicPeriod"/>
            </a:pPr>
            <a:r>
              <a:rPr lang="en-US" dirty="0"/>
              <a:t>≥5 servings (400 g) of fruits and vegetables/day (starchy roots not counted as vegetables)</a:t>
            </a:r>
          </a:p>
          <a:p>
            <a:pPr marL="457200" indent="-457200">
              <a:buAutoNum type="arabicPeriod"/>
            </a:pPr>
            <a:r>
              <a:rPr lang="en-US" dirty="0"/>
              <a:t>≤10% of total caloric intake (50 g) free sugars; less is better</a:t>
            </a:r>
          </a:p>
          <a:p>
            <a:pPr marL="457200" indent="-457200">
              <a:buAutoNum type="arabicPeriod"/>
            </a:pPr>
            <a:r>
              <a:rPr lang="en-US" dirty="0"/>
              <a:t>≤30% of total caloric intake from fats, mostly unsaturated fats from fish, nuts, avocado, vegetable oils</a:t>
            </a:r>
          </a:p>
          <a:p>
            <a:pPr marL="457200" indent="-457200">
              <a:buAutoNum type="arabicPeriod"/>
            </a:pPr>
            <a:r>
              <a:rPr lang="en-US" dirty="0"/>
              <a:t>≤5 g of salt (≤1 teaspoon)</a:t>
            </a:r>
          </a:p>
          <a:p>
            <a:pPr marL="457200" indent="-457200">
              <a:buAutoNum type="arabicPeriod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879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559E0-6DD7-425C-888C-26B52050E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Normal.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45667E-B08F-436C-9047-625A80549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562E-8446-4476-A517-9190D6148DBB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A96F4A-93F7-4B97-A8A2-FE06B655C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7A3957-D7F7-446C-8D75-4307A849A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4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B9CD09-966C-448B-AB5A-AD473D6107E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dirty="0"/>
              <a:t>What’s his name?</a:t>
            </a:r>
          </a:p>
          <a:p>
            <a:pPr>
              <a:lnSpc>
                <a:spcPct val="120000"/>
              </a:lnSpc>
            </a:pPr>
            <a:r>
              <a:rPr lang="en-US" altLang="en-US" dirty="0"/>
              <a:t>What’s that called?</a:t>
            </a:r>
          </a:p>
          <a:p>
            <a:pPr>
              <a:lnSpc>
                <a:spcPct val="120000"/>
              </a:lnSpc>
            </a:pPr>
            <a:r>
              <a:rPr lang="en-US" altLang="en-US" dirty="0"/>
              <a:t>Where did I park?</a:t>
            </a:r>
          </a:p>
          <a:p>
            <a:pPr>
              <a:lnSpc>
                <a:spcPct val="120000"/>
              </a:lnSpc>
            </a:pPr>
            <a:r>
              <a:rPr lang="en-US" altLang="en-US" dirty="0"/>
              <a:t>Where did I put those?</a:t>
            </a:r>
          </a:p>
          <a:p>
            <a:pPr>
              <a:lnSpc>
                <a:spcPct val="120000"/>
              </a:lnSpc>
            </a:pPr>
            <a:r>
              <a:rPr lang="en-US" altLang="en-US" dirty="0"/>
              <a:t>Did I tell you this already? Yes.</a:t>
            </a:r>
          </a:p>
          <a:p>
            <a:pPr>
              <a:lnSpc>
                <a:spcPct val="120000"/>
              </a:lnSpc>
            </a:pPr>
            <a:r>
              <a:rPr lang="en-US" altLang="en-US" dirty="0"/>
              <a:t>Did I ask this already? Yes.</a:t>
            </a:r>
          </a:p>
          <a:p>
            <a:pPr>
              <a:lnSpc>
                <a:spcPct val="120000"/>
              </a:lnSpc>
            </a:pPr>
            <a:r>
              <a:rPr lang="en-US" altLang="en-US" dirty="0"/>
              <a:t>Did you tell me this already? Yes.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87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FD935E5-C0B4-4B29-8FF4-503CF1F38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Phenolic Acids of the Two Major Blueberry Species</a:t>
            </a:r>
            <a:br>
              <a:rPr lang="en-US" dirty="0"/>
            </a:br>
            <a:r>
              <a:rPr lang="en-US" sz="2000" dirty="0"/>
              <a:t>Kang J et al. Plant Foods Human Nutrition 2015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5EC7C4-75F2-4B6D-AE34-B3CCD0197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562E-8446-4476-A517-9190D6148DBB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E0D165-3288-44BC-BB8E-9E65E8F10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DD89D8-5CA6-4F6D-8CC3-6FB5D36E9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40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138E3E4-A054-4094-B075-5D1B027E656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06874" y="2240280"/>
            <a:ext cx="4253707" cy="3886200"/>
          </a:xfrm>
        </p:spPr>
        <p:txBody>
          <a:bodyPr/>
          <a:lstStyle/>
          <a:p>
            <a:r>
              <a:rPr lang="en-US" dirty="0"/>
              <a:t>Lowbush blueberries have &gt;3 times the phenolic acids of high- bush blueberries. </a:t>
            </a:r>
          </a:p>
          <a:p>
            <a:endParaRPr lang="en-US" dirty="0"/>
          </a:p>
          <a:p>
            <a:r>
              <a:rPr lang="en-US" dirty="0"/>
              <a:t>These phenolic acids have anti-inflammatory and antioxidant activity at higher doses. 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872F4C51-B80B-4463-AAF9-D64883D8AF7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3" y="2240280"/>
            <a:ext cx="3613150" cy="2709862"/>
          </a:xfrm>
        </p:spPr>
      </p:pic>
    </p:spTree>
    <p:extLst>
      <p:ext uri="{BB962C8B-B14F-4D97-AF65-F5344CB8AC3E}">
        <p14:creationId xmlns:p14="http://schemas.microsoft.com/office/powerpoint/2010/main" val="21889748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C4B0686-E44E-4AF3-A592-01DA2FFFD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WHO Recommendations to Reduce Cognitive Decline (MCI and  Dementia)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9A700C-2C3A-4981-9EE5-08493EA53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11AF2-8C99-4540-9EEB-5364478907E3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1578BB-989F-45E3-831A-29E734D8C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B373D9-F26A-4A9E-9229-E3922587B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41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A23E445-DB62-4A25-A814-8BD30222BA4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472" y="1735055"/>
            <a:ext cx="8412161" cy="3886200"/>
          </a:xfrm>
        </p:spPr>
        <p:txBody>
          <a:bodyPr/>
          <a:lstStyle/>
          <a:p>
            <a:r>
              <a:rPr lang="en-US" dirty="0"/>
              <a:t>Moderate alcohol intake</a:t>
            </a:r>
          </a:p>
          <a:p>
            <a:pPr lvl="1"/>
            <a:r>
              <a:rPr lang="en-US" dirty="0"/>
              <a:t>moderate quality evidence/conditional recommendation</a:t>
            </a:r>
          </a:p>
          <a:p>
            <a:r>
              <a:rPr lang="en-US" dirty="0"/>
              <a:t>Suggest cognitive training in those with normal cognition or MCI </a:t>
            </a:r>
          </a:p>
          <a:p>
            <a:pPr lvl="1"/>
            <a:r>
              <a:rPr lang="en-US" dirty="0"/>
              <a:t>low quality/conditional</a:t>
            </a:r>
          </a:p>
          <a:p>
            <a:r>
              <a:rPr lang="en-US" dirty="0"/>
              <a:t>Support social engagement</a:t>
            </a:r>
          </a:p>
          <a:p>
            <a:pPr lvl="1"/>
            <a:r>
              <a:rPr lang="en-US" dirty="0"/>
              <a:t>insufficient evidence to for risk reduction at this time</a:t>
            </a:r>
          </a:p>
          <a:p>
            <a:r>
              <a:rPr lang="en-US" dirty="0"/>
              <a:t>Reduce obesity starting in mid-life</a:t>
            </a:r>
          </a:p>
          <a:p>
            <a:pPr lvl="1"/>
            <a:r>
              <a:rPr lang="en-US" dirty="0"/>
              <a:t>moderate quality/conditional</a:t>
            </a:r>
          </a:p>
          <a:p>
            <a:r>
              <a:rPr lang="en-US" dirty="0"/>
              <a:t>Manage hypertension starting in mid-life</a:t>
            </a:r>
          </a:p>
          <a:p>
            <a:pPr lvl="1"/>
            <a:r>
              <a:rPr lang="en-US" dirty="0"/>
              <a:t>low to high quality evidence/strong recommendation</a:t>
            </a:r>
          </a:p>
          <a:p>
            <a:r>
              <a:rPr lang="en-US" dirty="0"/>
              <a:t>Other recommendations regarding: diabetes, depression, cholesterol, hearing loss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1616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2D118D-C3FF-4850-A495-ACE3AF6D8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Ten-Year Effects of the  ACTIVE Cognitive Training</a:t>
            </a:r>
            <a:br>
              <a:rPr lang="en-US" dirty="0"/>
            </a:br>
            <a:r>
              <a:rPr lang="en-US" sz="2000" dirty="0" err="1"/>
              <a:t>Rebok</a:t>
            </a:r>
            <a:r>
              <a:rPr lang="en-US" sz="2000" dirty="0"/>
              <a:t> GW et al. J Am Ger Soc 2014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C30943-C568-443C-807D-32C65E6FB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6FF33-5C92-4179-9F53-4CE49B420B5C}" type="datetime1">
              <a:rPr lang="en-US" smtClean="0"/>
              <a:t>10/25/2019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E44D937-3D48-478D-9D63-6482DA790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ACC1EA-03DE-4BCC-901E-47A0C92CC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42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BBA4912-748C-4AC6-BC88-EEA91A4A2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117" y="1740091"/>
            <a:ext cx="4004878" cy="457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C5192B-361C-466E-822C-DA58CD8E966A}"/>
              </a:ext>
            </a:extLst>
          </p:cNvPr>
          <p:cNvSpPr txBox="1"/>
          <p:nvPr/>
        </p:nvSpPr>
        <p:spPr>
          <a:xfrm>
            <a:off x="4826995" y="2020824"/>
            <a:ext cx="387809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2832 older adults, randomized to 10-session training with </a:t>
            </a:r>
            <a:r>
              <a:rPr lang="en-US" u="sng" dirty="0"/>
              <a:t>either </a:t>
            </a:r>
            <a:r>
              <a:rPr lang="en-US" dirty="0"/>
              <a:t>memory tasks, reasoning, processing speed or control with booster session at 11 and 35 months. </a:t>
            </a:r>
          </a:p>
          <a:p>
            <a:endParaRPr lang="en-US" u="sng" dirty="0"/>
          </a:p>
          <a:p>
            <a:r>
              <a:rPr lang="en-US" dirty="0"/>
              <a:t>Only the groups doing the reasoning and processing speed training maintained an advantage over baseline after 10 years (!). For the training groups as a whole, there was only very modest benefit in overall IADLs. </a:t>
            </a:r>
          </a:p>
        </p:txBody>
      </p:sp>
    </p:spTree>
    <p:extLst>
      <p:ext uri="{BB962C8B-B14F-4D97-AF65-F5344CB8AC3E}">
        <p14:creationId xmlns:p14="http://schemas.microsoft.com/office/powerpoint/2010/main" val="35291019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1948F56-FD44-4784-9A11-D7B682C82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Intensive vs. Standard BP Control: Sprint MIND</a:t>
            </a:r>
            <a:br>
              <a:rPr lang="en-US" dirty="0"/>
            </a:br>
            <a:r>
              <a:rPr lang="en-US" sz="2400" dirty="0"/>
              <a:t>Williamson J et al. </a:t>
            </a:r>
            <a:r>
              <a:rPr lang="en-US" sz="2400" i="1" dirty="0"/>
              <a:t>JAMA</a:t>
            </a:r>
            <a:r>
              <a:rPr lang="en-US" sz="2400" dirty="0"/>
              <a:t> 2019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7B05AB-8BB6-461E-8806-7111FD957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D0BDD-583F-44E0-A72A-BF925096998D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508476-5284-4763-8C84-F10D0E1C3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305057-1D00-43E8-92ED-CD3BA985B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43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C7E148-969E-4F47-BC0B-ACFC5538F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640" y="2915910"/>
            <a:ext cx="7572969" cy="35661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D68D80-66F1-4121-8482-178A96AF5338}"/>
              </a:ext>
            </a:extLst>
          </p:cNvPr>
          <p:cNvSpPr txBox="1"/>
          <p:nvPr/>
        </p:nvSpPr>
        <p:spPr>
          <a:xfrm>
            <a:off x="802640" y="1438342"/>
            <a:ext cx="7203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9361 people w HTN randomized to systolic BP target of either ≤ 140 or 120, over 3.3 yrs. with assessment of risk to either MCI or dementia. </a:t>
            </a:r>
          </a:p>
          <a:p>
            <a:r>
              <a:rPr lang="en-US" dirty="0"/>
              <a:t>19% reduction of risk of MCI or MCI/dementia over the 5+ yrs. follow-up.  </a:t>
            </a:r>
            <a:r>
              <a:rPr lang="en-US" i="1" dirty="0"/>
              <a:t>Results may have been more robust with longer f/u but parent trial was stopped prematurely because of robust effects in reduced CV risks.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AFFF404-2569-4C80-B925-C8651293D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412" y="3417466"/>
            <a:ext cx="23175" cy="2306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ADC520F-278C-4576-8EE8-63F802506817}"/>
              </a:ext>
            </a:extLst>
          </p:cNvPr>
          <p:cNvSpPr txBox="1"/>
          <p:nvPr/>
        </p:nvSpPr>
        <p:spPr>
          <a:xfrm>
            <a:off x="7215345" y="3227981"/>
            <a:ext cx="15814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Mean age in study was 67.9. Risk benefit likely different after age 80</a:t>
            </a:r>
          </a:p>
        </p:txBody>
      </p:sp>
    </p:spTree>
    <p:extLst>
      <p:ext uri="{BB962C8B-B14F-4D97-AF65-F5344CB8AC3E}">
        <p14:creationId xmlns:p14="http://schemas.microsoft.com/office/powerpoint/2010/main" val="14159958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3C52D4E-8D4A-4D3C-B247-88DCDE3F5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997" y="502033"/>
            <a:ext cx="7448006" cy="429768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FE0DDF-6596-40F7-AB4A-730FE4015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6919-C5DB-4E08-8323-8AD8914A9CCB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4DE5CD-90BC-4C85-8A50-5926ACF76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OGS Sunriver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054AA6-50A6-472E-B1A9-E3CD4FAC1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44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9C9751-26E1-4AE3-ACCD-07EF1CE8A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4353" y="5092491"/>
            <a:ext cx="516696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4772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2B7C025-7702-4915-8B87-869A18ACA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Porphyromonas</a:t>
            </a:r>
            <a:r>
              <a:rPr lang="en-US" dirty="0"/>
              <a:t> </a:t>
            </a:r>
            <a:r>
              <a:rPr lang="en-US" dirty="0" err="1"/>
              <a:t>gingivalis</a:t>
            </a:r>
            <a:r>
              <a:rPr lang="en-US" dirty="0"/>
              <a:t> in Alzheimer’s disease</a:t>
            </a:r>
            <a:br>
              <a:rPr lang="en-US" dirty="0"/>
            </a:br>
            <a:r>
              <a:rPr lang="en-US" sz="2400" dirty="0" err="1"/>
              <a:t>Dominy</a:t>
            </a:r>
            <a:r>
              <a:rPr lang="en-US" sz="2400" dirty="0"/>
              <a:t> SS et al. 2019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C78BFC-7082-465F-AD55-E21501D04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44214-3B70-48A7-981E-47512EB63D3B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5FCF26-6A93-4284-AB76-A7B48196D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OGS Sunriver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6F95AF-131B-4E16-88B7-89A4D42B0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45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0A752FB-F53B-4128-BB81-E58BF085EDA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6382" y="2137166"/>
            <a:ext cx="7698295" cy="4435475"/>
          </a:xfrm>
        </p:spPr>
        <p:txBody>
          <a:bodyPr/>
          <a:lstStyle/>
          <a:p>
            <a:r>
              <a:rPr lang="en-US" sz="2800" dirty="0"/>
              <a:t>Infection has long been implicated in AD</a:t>
            </a:r>
          </a:p>
          <a:p>
            <a:pPr lvl="1"/>
            <a:r>
              <a:rPr lang="en-US" sz="2000" dirty="0"/>
              <a:t>Neuroinflammation/microglial activation</a:t>
            </a:r>
          </a:p>
          <a:p>
            <a:pPr lvl="1"/>
            <a:r>
              <a:rPr lang="en-US" sz="2000" dirty="0"/>
              <a:t>Aβ has antimicrobial properties</a:t>
            </a:r>
          </a:p>
          <a:p>
            <a:pPr lvl="1"/>
            <a:r>
              <a:rPr lang="en-US" sz="2000" dirty="0"/>
              <a:t>Inflammasome activation</a:t>
            </a:r>
          </a:p>
          <a:p>
            <a:pPr lvl="1"/>
            <a:r>
              <a:rPr lang="en-US" sz="2000" dirty="0"/>
              <a:t>Putative infectious agents found in CNS of people w AD</a:t>
            </a:r>
          </a:p>
          <a:p>
            <a:r>
              <a:rPr lang="en-US" sz="2800" dirty="0"/>
              <a:t>But strong evidence of association or causation hasn’t been found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52238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5B559-A34F-47D1-A782-B14CB1FD2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Porphyromonas</a:t>
            </a:r>
            <a:r>
              <a:rPr lang="en-US" dirty="0"/>
              <a:t> </a:t>
            </a:r>
            <a:r>
              <a:rPr lang="en-US" dirty="0" err="1"/>
              <a:t>gingivalis</a:t>
            </a:r>
            <a:r>
              <a:rPr lang="en-US" dirty="0"/>
              <a:t> in Alzheimer’s disease</a:t>
            </a:r>
            <a:br>
              <a:rPr lang="en-US" dirty="0"/>
            </a:br>
            <a:r>
              <a:rPr lang="en-US" sz="2400" dirty="0" err="1"/>
              <a:t>Dominy</a:t>
            </a:r>
            <a:r>
              <a:rPr lang="en-US" sz="2400" dirty="0"/>
              <a:t> SS et al. 2019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633E82-ED21-455C-B9EB-4CDB11AFB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E23AB-E180-49A2-BCA0-6572FEF4C5D8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0B74D0-3C5E-460C-992A-51C676DD2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OGS Sunriver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0609AD-797F-4CF8-930E-CBE2C833D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46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03ECD0-B1FE-4830-AA6B-B6F6D839546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6712" y="1692274"/>
            <a:ext cx="8182927" cy="4435475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Found P </a:t>
            </a:r>
            <a:r>
              <a:rPr lang="en-US" dirty="0" err="1">
                <a:solidFill>
                  <a:schemeClr val="accent4"/>
                </a:solidFill>
              </a:rPr>
              <a:t>gingivalis</a:t>
            </a:r>
            <a:r>
              <a:rPr lang="en-US" dirty="0">
                <a:solidFill>
                  <a:schemeClr val="accent4"/>
                </a:solidFill>
              </a:rPr>
              <a:t> DNA in CSF of human AD patients.</a:t>
            </a:r>
          </a:p>
          <a:p>
            <a:r>
              <a:rPr lang="en-US" dirty="0">
                <a:solidFill>
                  <a:schemeClr val="accent5"/>
                </a:solidFill>
              </a:rPr>
              <a:t>Oral infection w P </a:t>
            </a:r>
            <a:r>
              <a:rPr lang="en-US" dirty="0" err="1">
                <a:solidFill>
                  <a:schemeClr val="accent5"/>
                </a:solidFill>
              </a:rPr>
              <a:t>gingivalis</a:t>
            </a:r>
            <a:r>
              <a:rPr lang="en-US" dirty="0">
                <a:solidFill>
                  <a:schemeClr val="accent5"/>
                </a:solidFill>
              </a:rPr>
              <a:t> in mice stimulates Aβ</a:t>
            </a:r>
            <a:r>
              <a:rPr lang="en-US" sz="1400" dirty="0">
                <a:solidFill>
                  <a:schemeClr val="accent5"/>
                </a:solidFill>
              </a:rPr>
              <a:t>1-42</a:t>
            </a:r>
            <a:r>
              <a:rPr lang="en-US" dirty="0">
                <a:solidFill>
                  <a:schemeClr val="accent5"/>
                </a:solidFill>
              </a:rPr>
              <a:t> production.</a:t>
            </a:r>
            <a:endParaRPr lang="en-US" dirty="0">
              <a:solidFill>
                <a:schemeClr val="accent4"/>
              </a:solidFill>
            </a:endParaRPr>
          </a:p>
          <a:p>
            <a:r>
              <a:rPr lang="en-US" dirty="0"/>
              <a:t>P </a:t>
            </a:r>
            <a:r>
              <a:rPr lang="en-US" dirty="0" err="1"/>
              <a:t>gingivalis</a:t>
            </a:r>
            <a:r>
              <a:rPr lang="en-US" dirty="0"/>
              <a:t> and toxic proteases from the bacterium (gingipains) also found in levels corresponding to AD tau tangles.</a:t>
            </a:r>
            <a:endParaRPr lang="en-US" dirty="0">
              <a:solidFill>
                <a:schemeClr val="accent5"/>
              </a:solidFill>
            </a:endParaRPr>
          </a:p>
          <a:p>
            <a:r>
              <a:rPr lang="en-US" dirty="0">
                <a:solidFill>
                  <a:schemeClr val="accent5"/>
                </a:solidFill>
              </a:rPr>
              <a:t>Gingipains found to be neurotoxic in mice and to increase production of Aβ</a:t>
            </a:r>
            <a:r>
              <a:rPr lang="en-US" sz="1600" dirty="0">
                <a:solidFill>
                  <a:schemeClr val="accent5"/>
                </a:solidFill>
              </a:rPr>
              <a:t>1-42.</a:t>
            </a:r>
          </a:p>
          <a:p>
            <a:r>
              <a:rPr lang="en-US" dirty="0"/>
              <a:t>Gingipain inhibitor (COR388) was created and found to reduce bacterial load in mouse CNS, block Aβ</a:t>
            </a:r>
            <a:r>
              <a:rPr lang="en-US" sz="1600" dirty="0"/>
              <a:t>1-42 </a:t>
            </a:r>
            <a:r>
              <a:rPr lang="en-US" dirty="0"/>
              <a:t>production, reduce neuroinflammation and protect hippocampal cells.</a:t>
            </a:r>
          </a:p>
          <a:p>
            <a:pPr lvl="1"/>
            <a:r>
              <a:rPr lang="en-US" sz="2000" dirty="0"/>
              <a:t>Now in Phase 1 trials with Phase 2/3 to start soon.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261571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1F0BDC-06CB-40D9-8966-61DDE89AF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26919-C5DB-4E08-8323-8AD8914A9CCB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DF3A26-7E14-4498-927B-5BFFB288A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OGS Sunriver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F95485-595C-4217-A4CD-20ABD4366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47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7BB4CD-B5E6-4A81-B620-BA492452B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5" y="1285875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38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1CA83AD-CD04-4D21-840B-26B03A4ED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Cognitive Results of Group Music Training</a:t>
            </a:r>
            <a:br>
              <a:rPr lang="en-US" dirty="0"/>
            </a:br>
            <a:r>
              <a:rPr lang="en-US" sz="2400" dirty="0"/>
              <a:t>MacAulay RK et al. 2019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22E0D3-288C-4877-8493-E1C743BDB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44214-3B70-48A7-981E-47512EB63D3B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B1EA21-FDC1-48FE-8AFA-9063B206C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OGS Sunriver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043493-1EF0-4A32-B657-AC2600F49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48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15F8B64-E7C1-4B21-97E6-DA6DFFE2C6A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6968" y="2033795"/>
            <a:ext cx="4354611" cy="411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C1FC33-00D9-44B6-9DCC-E73237DD57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168" y="3099782"/>
            <a:ext cx="4762832" cy="246888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863E499-136A-4FD9-89CA-F4CBD59FC99F}"/>
              </a:ext>
            </a:extLst>
          </p:cNvPr>
          <p:cNvSpPr/>
          <p:nvPr/>
        </p:nvSpPr>
        <p:spPr>
          <a:xfrm>
            <a:off x="138530" y="3186485"/>
            <a:ext cx="4051152" cy="48503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8712C52-F1A0-4413-98CE-32A95C1ECF83}"/>
              </a:ext>
            </a:extLst>
          </p:cNvPr>
          <p:cNvSpPr/>
          <p:nvPr/>
        </p:nvSpPr>
        <p:spPr>
          <a:xfrm>
            <a:off x="4381168" y="4723075"/>
            <a:ext cx="4354611" cy="492981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857D63-0E8A-4432-BEB8-48B04568DEF3}"/>
              </a:ext>
            </a:extLst>
          </p:cNvPr>
          <p:cNvSpPr txBox="1"/>
          <p:nvPr/>
        </p:nvSpPr>
        <p:spPr>
          <a:xfrm>
            <a:off x="4421579" y="1549472"/>
            <a:ext cx="453039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35 socioeconomically diverse older adults taught 12 weekly 1-hour music lessons on recorder by U Maine undergraduates with matched subject pairs for home practice sessions.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609A1B-4EE3-4824-AB7B-BA8415CB4D7C}"/>
              </a:ext>
            </a:extLst>
          </p:cNvPr>
          <p:cNvSpPr/>
          <p:nvPr/>
        </p:nvSpPr>
        <p:spPr>
          <a:xfrm>
            <a:off x="4421579" y="1549472"/>
            <a:ext cx="4164637" cy="1477328"/>
          </a:xfrm>
          <a:prstGeom prst="rect">
            <a:avLst/>
          </a:prstGeom>
          <a:noFill/>
          <a:ln w="28575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487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66AD7-D466-4122-AB62-11111F8FA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739428-72C0-4659-816A-258F6F5A7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562E-8446-4476-A517-9190D6148DBB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BE4C93-E569-410E-9CA8-1DF774C19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36C6-59A7-4A5D-871A-8B3CA66B3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49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6AE329-E80B-4049-90E6-56165803AB2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66713" y="2238375"/>
            <a:ext cx="7909186" cy="38862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/>
              <a:t>Mild Cognitive Impairment is a syndrome not a disease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Detection and differential diagnosis is important for treating contributing conditions, research, safety, future planning and family genetics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Lifestyle alterations may be helpful in reducing risk of dementia, provide hope and sense of empowerment and agency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939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6568A2-CECA-44D7-9A88-82EA2C720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not normal.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C98FE2-2044-49E9-B3DC-B2EB454FF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562E-8446-4476-A517-9190D6148DBB}" type="datetime1">
              <a:rPr lang="en-US" smtClean="0"/>
              <a:t>10/25/2019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61CE79-C91B-41E5-AAC5-FDCF6786A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A83C92-A10B-4BAF-B4C6-B5640CC69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5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9A6285-09CC-45D7-921C-EA6CDC9F303D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dirty="0"/>
              <a:t>Getting lost in a familiar place.</a:t>
            </a:r>
          </a:p>
          <a:p>
            <a:pPr>
              <a:lnSpc>
                <a:spcPct val="120000"/>
              </a:lnSpc>
            </a:pPr>
            <a:r>
              <a:rPr lang="en-US" altLang="en-US" dirty="0"/>
              <a:t>Not being able to follow a directions/recipe</a:t>
            </a:r>
          </a:p>
          <a:p>
            <a:pPr>
              <a:lnSpc>
                <a:spcPct val="120000"/>
              </a:lnSpc>
            </a:pPr>
            <a:r>
              <a:rPr lang="en-US" altLang="en-US" dirty="0"/>
              <a:t>Telling the same story more than twice without asking.</a:t>
            </a:r>
          </a:p>
          <a:p>
            <a:pPr>
              <a:lnSpc>
                <a:spcPct val="120000"/>
              </a:lnSpc>
            </a:pPr>
            <a:r>
              <a:rPr lang="en-US" altLang="en-US" dirty="0"/>
              <a:t>Asking the same question more than twice.</a:t>
            </a:r>
          </a:p>
          <a:p>
            <a:pPr>
              <a:lnSpc>
                <a:spcPct val="120000"/>
              </a:lnSpc>
            </a:pPr>
            <a:r>
              <a:rPr lang="en-US" altLang="en-US" dirty="0"/>
              <a:t>Losing interest in conversation, leaving home, hygiene, other people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2669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D629AD1-6739-46FE-90B7-58695F636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MAINAH: </a:t>
            </a:r>
            <a:br>
              <a:rPr lang="en-US" dirty="0"/>
            </a:br>
            <a:r>
              <a:rPr lang="en-US" sz="2000" dirty="0"/>
              <a:t>Provides mechanism for Healthy Brain Aging Initiative and a Research Cohort for Maine’s Neuroscientists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28177A-85A9-430F-8A3E-EF86A3473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10/19/2018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16EF80-AFB1-4117-9E92-73EB848BB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Northern Light Acadia Hospital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04838-CF05-4285-8BDB-7CB9DA468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50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8D50722-CDF7-47F0-B198-68565FA7F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19" y="1934081"/>
            <a:ext cx="4127869" cy="4114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528ABC-2986-475E-BDFB-3CB516706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5598" y="1280160"/>
            <a:ext cx="4618402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5459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CCDB2C-6669-419D-B823-9828EAE61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6FF33-5C92-4179-9F53-4CE49B420B5C}" type="datetime1">
              <a:rPr lang="en-US" smtClean="0"/>
              <a:t>10/25/2019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C6B81C-7A48-4C33-BCAC-7DB89F36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indent="-2743200"/>
            <a:r>
              <a:rPr lang="en-US"/>
              <a:t>University of Maine Annual Geriatrics Colloquium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681BB5-3ACF-4E19-AD6C-2D72A867B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8"/>
            <a:fld id="{63DCA5C9-2E11-4C67-86EB-AE1DE127DC64}" type="slidenum">
              <a:rPr lang="en-US" smtClean="0"/>
              <a:pPr lvl="8"/>
              <a:t>51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BF57D4-CD57-46CE-82B2-5350A8D05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28" y="192570"/>
            <a:ext cx="8128000" cy="609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7823A3-C07B-4286-B15A-1C83CF1AF2CC}"/>
              </a:ext>
            </a:extLst>
          </p:cNvPr>
          <p:cNvSpPr txBox="1"/>
          <p:nvPr/>
        </p:nvSpPr>
        <p:spPr>
          <a:xfrm>
            <a:off x="6834424" y="5636871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2019000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4038" y="163513"/>
            <a:ext cx="7315200" cy="11541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900" b="1" dirty="0">
                <a:ea typeface="+mj-ea"/>
                <a:cs typeface="+mj-cs"/>
              </a:rPr>
              <a:t>Cognitive Changes</a:t>
            </a:r>
            <a:br>
              <a:rPr lang="en-US" sz="4400" dirty="0">
                <a:ea typeface="+mj-ea"/>
                <a:cs typeface="+mj-cs"/>
              </a:rPr>
            </a:br>
            <a:r>
              <a:rPr lang="en-US" sz="2200" dirty="0" err="1">
                <a:ea typeface="+mj-ea"/>
                <a:cs typeface="+mj-cs"/>
              </a:rPr>
              <a:t>Salthouse</a:t>
            </a:r>
            <a:r>
              <a:rPr lang="en-US" sz="2200" dirty="0">
                <a:ea typeface="+mj-ea"/>
                <a:cs typeface="+mj-cs"/>
              </a:rPr>
              <a:t> TA. Current Direct </a:t>
            </a:r>
            <a:r>
              <a:rPr lang="en-US" sz="2200" dirty="0" err="1">
                <a:ea typeface="+mj-ea"/>
                <a:cs typeface="+mj-cs"/>
              </a:rPr>
              <a:t>Psychol</a:t>
            </a:r>
            <a:r>
              <a:rPr lang="en-US" sz="2200" dirty="0">
                <a:ea typeface="+mj-ea"/>
                <a:cs typeface="+mj-cs"/>
              </a:rPr>
              <a:t> </a:t>
            </a:r>
            <a:r>
              <a:rPr lang="en-US" sz="2200" dirty="0" err="1">
                <a:ea typeface="+mj-ea"/>
                <a:cs typeface="+mj-cs"/>
              </a:rPr>
              <a:t>Sci</a:t>
            </a:r>
            <a:r>
              <a:rPr lang="en-US" sz="2200" dirty="0">
                <a:ea typeface="+mj-ea"/>
                <a:cs typeface="+mj-cs"/>
              </a:rPr>
              <a:t>  2004; 13:4:140-44</a:t>
            </a:r>
          </a:p>
        </p:txBody>
      </p:sp>
      <p:sp>
        <p:nvSpPr>
          <p:cNvPr id="9219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315200" y="549275"/>
            <a:ext cx="939800" cy="30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294876A7-3717-4678-81C8-44BC2AD1E8DD}" type="slidenum">
              <a:rPr lang="en-US" altLang="en-US" sz="1200"/>
              <a:pPr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200"/>
          </a:p>
        </p:txBody>
      </p:sp>
      <p:pic>
        <p:nvPicPr>
          <p:cNvPr id="922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07" y="1278307"/>
            <a:ext cx="7543800" cy="521493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0985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" y="274638"/>
            <a:ext cx="842071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>
                <a:cs typeface="Times New Roman"/>
              </a:rPr>
              <a:t>Natural History of Cognitive Change</a:t>
            </a:r>
          </a:p>
        </p:txBody>
      </p:sp>
      <p:sp>
        <p:nvSpPr>
          <p:cNvPr id="35843" name="Freeform 5"/>
          <p:cNvSpPr>
            <a:spLocks/>
          </p:cNvSpPr>
          <p:nvPr/>
        </p:nvSpPr>
        <p:spPr bwMode="auto">
          <a:xfrm>
            <a:off x="609600" y="3022600"/>
            <a:ext cx="7340600" cy="2032000"/>
          </a:xfrm>
          <a:custGeom>
            <a:avLst/>
            <a:gdLst>
              <a:gd name="T0" fmla="*/ 0 w 4624"/>
              <a:gd name="T1" fmla="*/ 2147483647 h 1280"/>
              <a:gd name="T2" fmla="*/ 2147483647 w 4624"/>
              <a:gd name="T3" fmla="*/ 2147483647 h 1280"/>
              <a:gd name="T4" fmla="*/ 2147483647 w 4624"/>
              <a:gd name="T5" fmla="*/ 2147483647 h 1280"/>
              <a:gd name="T6" fmla="*/ 2147483647 w 4624"/>
              <a:gd name="T7" fmla="*/ 2147483647 h 1280"/>
              <a:gd name="T8" fmla="*/ 2147483647 w 4624"/>
              <a:gd name="T9" fmla="*/ 2147483647 h 1280"/>
              <a:gd name="T10" fmla="*/ 2147483647 w 4624"/>
              <a:gd name="T11" fmla="*/ 2147483647 h 1280"/>
              <a:gd name="T12" fmla="*/ 2147483647 w 4624"/>
              <a:gd name="T13" fmla="*/ 2147483647 h 1280"/>
              <a:gd name="T14" fmla="*/ 2147483647 w 4624"/>
              <a:gd name="T15" fmla="*/ 2147483647 h 128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4624" h="1280">
                <a:moveTo>
                  <a:pt x="0" y="16"/>
                </a:moveTo>
                <a:cubicBezTo>
                  <a:pt x="272" y="8"/>
                  <a:pt x="544" y="0"/>
                  <a:pt x="864" y="16"/>
                </a:cubicBezTo>
                <a:cubicBezTo>
                  <a:pt x="1184" y="32"/>
                  <a:pt x="1544" y="64"/>
                  <a:pt x="1920" y="112"/>
                </a:cubicBezTo>
                <a:cubicBezTo>
                  <a:pt x="2296" y="160"/>
                  <a:pt x="2800" y="224"/>
                  <a:pt x="3120" y="304"/>
                </a:cubicBezTo>
                <a:cubicBezTo>
                  <a:pt x="3440" y="384"/>
                  <a:pt x="3656" y="496"/>
                  <a:pt x="3840" y="592"/>
                </a:cubicBezTo>
                <a:cubicBezTo>
                  <a:pt x="4024" y="688"/>
                  <a:pt x="4104" y="776"/>
                  <a:pt x="4224" y="880"/>
                </a:cubicBezTo>
                <a:cubicBezTo>
                  <a:pt x="4344" y="984"/>
                  <a:pt x="4496" y="1152"/>
                  <a:pt x="4560" y="1216"/>
                </a:cubicBezTo>
                <a:cubicBezTo>
                  <a:pt x="4624" y="1280"/>
                  <a:pt x="4600" y="1256"/>
                  <a:pt x="4608" y="1264"/>
                </a:cubicBezTo>
              </a:path>
            </a:pathLst>
          </a:custGeom>
          <a:noFill/>
          <a:ln w="38100" cmpd="sng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4" name="Freeform 6"/>
          <p:cNvSpPr>
            <a:spLocks/>
          </p:cNvSpPr>
          <p:nvPr/>
        </p:nvSpPr>
        <p:spPr bwMode="auto">
          <a:xfrm>
            <a:off x="685800" y="3035300"/>
            <a:ext cx="7416800" cy="266700"/>
          </a:xfrm>
          <a:custGeom>
            <a:avLst/>
            <a:gdLst>
              <a:gd name="T0" fmla="*/ 0 w 4672"/>
              <a:gd name="T1" fmla="*/ 2147483647 h 168"/>
              <a:gd name="T2" fmla="*/ 2147483647 w 4672"/>
              <a:gd name="T3" fmla="*/ 2147483647 h 168"/>
              <a:gd name="T4" fmla="*/ 2147483647 w 4672"/>
              <a:gd name="T5" fmla="*/ 2147483647 h 168"/>
              <a:gd name="T6" fmla="*/ 2147483647 w 4672"/>
              <a:gd name="T7" fmla="*/ 2147483647 h 168"/>
              <a:gd name="T8" fmla="*/ 2147483647 w 4672"/>
              <a:gd name="T9" fmla="*/ 2147483647 h 168"/>
              <a:gd name="T10" fmla="*/ 2147483647 w 4672"/>
              <a:gd name="T11" fmla="*/ 2147483647 h 168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672" h="168">
                <a:moveTo>
                  <a:pt x="0" y="8"/>
                </a:moveTo>
                <a:cubicBezTo>
                  <a:pt x="436" y="4"/>
                  <a:pt x="872" y="0"/>
                  <a:pt x="1296" y="8"/>
                </a:cubicBezTo>
                <a:cubicBezTo>
                  <a:pt x="1720" y="16"/>
                  <a:pt x="2296" y="48"/>
                  <a:pt x="2544" y="56"/>
                </a:cubicBezTo>
                <a:cubicBezTo>
                  <a:pt x="2792" y="64"/>
                  <a:pt x="2480" y="40"/>
                  <a:pt x="2784" y="56"/>
                </a:cubicBezTo>
                <a:cubicBezTo>
                  <a:pt x="3088" y="72"/>
                  <a:pt x="4064" y="136"/>
                  <a:pt x="4368" y="152"/>
                </a:cubicBezTo>
                <a:cubicBezTo>
                  <a:pt x="4672" y="168"/>
                  <a:pt x="4568" y="152"/>
                  <a:pt x="4608" y="152"/>
                </a:cubicBezTo>
              </a:path>
            </a:pathLst>
          </a:custGeom>
          <a:noFill/>
          <a:ln w="38100" cmpd="sng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5" name="Text Box 7"/>
          <p:cNvSpPr txBox="1">
            <a:spLocks noChangeArrowheads="1"/>
          </p:cNvSpPr>
          <p:nvPr/>
        </p:nvSpPr>
        <p:spPr bwMode="auto">
          <a:xfrm>
            <a:off x="3336925" y="2714625"/>
            <a:ext cx="2030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ea typeface="ヒラギノ角ゴ Pro W3" pitchFamily="2" charset="-128"/>
              </a:rPr>
              <a:t>Normal Aging</a:t>
            </a:r>
          </a:p>
        </p:txBody>
      </p:sp>
      <p:sp>
        <p:nvSpPr>
          <p:cNvPr id="35846" name="Text Box 8"/>
          <p:cNvSpPr txBox="1">
            <a:spLocks noChangeArrowheads="1"/>
          </p:cNvSpPr>
          <p:nvPr/>
        </p:nvSpPr>
        <p:spPr bwMode="auto">
          <a:xfrm>
            <a:off x="4648200" y="3505200"/>
            <a:ext cx="1489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ea typeface="ヒラギノ角ゴ Pro W3" pitchFamily="2" charset="-128"/>
              </a:rPr>
              <a:t>Dementia</a:t>
            </a:r>
          </a:p>
        </p:txBody>
      </p:sp>
      <p:sp>
        <p:nvSpPr>
          <p:cNvPr id="35847" name="Line 9"/>
          <p:cNvSpPr>
            <a:spLocks noChangeShapeType="1"/>
          </p:cNvSpPr>
          <p:nvPr/>
        </p:nvSpPr>
        <p:spPr bwMode="auto">
          <a:xfrm flipV="1">
            <a:off x="2438400" y="3352800"/>
            <a:ext cx="23622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8" name="Line 10"/>
          <p:cNvSpPr>
            <a:spLocks noChangeShapeType="1"/>
          </p:cNvSpPr>
          <p:nvPr/>
        </p:nvSpPr>
        <p:spPr bwMode="auto">
          <a:xfrm flipV="1">
            <a:off x="838200" y="3200400"/>
            <a:ext cx="30480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9" name="Text Box 11"/>
          <p:cNvSpPr txBox="1">
            <a:spLocks noChangeArrowheads="1"/>
          </p:cNvSpPr>
          <p:nvPr/>
        </p:nvSpPr>
        <p:spPr bwMode="auto">
          <a:xfrm>
            <a:off x="184372" y="3840162"/>
            <a:ext cx="26749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ea typeface="ヒラギノ角ゴ Pro W3" pitchFamily="2" charset="-128"/>
              </a:rPr>
              <a:t>Noticeable</a:t>
            </a:r>
            <a:r>
              <a:rPr lang="en-US" altLang="en-US" sz="1800" b="1" dirty="0">
                <a:ea typeface="ヒラギノ角ゴ Pro W3" pitchFamily="2" charset="-128"/>
              </a:rPr>
              <a:t> symptoms</a:t>
            </a:r>
            <a:endParaRPr lang="en-US" altLang="en-US" sz="2400" dirty="0">
              <a:ea typeface="ヒラギノ角ゴ Pro W3" pitchFamily="2" charset="-128"/>
            </a:endParaRPr>
          </a:p>
        </p:txBody>
      </p:sp>
      <p:sp>
        <p:nvSpPr>
          <p:cNvPr id="35850" name="Text Box 12"/>
          <p:cNvSpPr txBox="1">
            <a:spLocks noChangeArrowheads="1"/>
          </p:cNvSpPr>
          <p:nvPr/>
        </p:nvSpPr>
        <p:spPr bwMode="auto">
          <a:xfrm>
            <a:off x="1371600" y="4343400"/>
            <a:ext cx="42449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9pPr>
          </a:lstStyle>
          <a:p>
            <a:pPr algn="l">
              <a:spcBef>
                <a:spcPct val="50000"/>
              </a:spcBef>
              <a:buFontTx/>
              <a:buNone/>
            </a:pPr>
            <a:r>
              <a:rPr lang="en-US" altLang="en-US" sz="2000" b="1" dirty="0">
                <a:ea typeface="ヒラギノ角ゴ Pro W3" pitchFamily="2" charset="-128"/>
              </a:rPr>
              <a:t>Diagnosis</a:t>
            </a:r>
          </a:p>
        </p:txBody>
      </p:sp>
      <p:sp>
        <p:nvSpPr>
          <p:cNvPr id="3585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9DE8D3B-1FDE-4726-B199-FFCD0F23B6DA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400"/>
          </a:p>
        </p:txBody>
      </p:sp>
      <p:sp>
        <p:nvSpPr>
          <p:cNvPr id="2" name="TextBox 1"/>
          <p:cNvSpPr txBox="1"/>
          <p:nvPr/>
        </p:nvSpPr>
        <p:spPr>
          <a:xfrm>
            <a:off x="3494087" y="3214985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MCI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362200" y="5638800"/>
            <a:ext cx="34290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841999" y="5407967"/>
            <a:ext cx="857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728203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371" y="-180753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4400" b="1" dirty="0"/>
              <a:t>Memory: Age Effects</a:t>
            </a:r>
          </a:p>
        </p:txBody>
      </p:sp>
      <p:graphicFrame>
        <p:nvGraphicFramePr>
          <p:cNvPr id="24734" name="Group 158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001397557"/>
              </p:ext>
            </p:extLst>
          </p:nvPr>
        </p:nvGraphicFramePr>
        <p:xfrm>
          <a:off x="505710" y="1167423"/>
          <a:ext cx="7785101" cy="5016422"/>
        </p:xfrm>
        <a:graphic>
          <a:graphicData uri="http://schemas.openxmlformats.org/drawingml/2006/table">
            <a:tbl>
              <a:tblPr/>
              <a:tblGrid>
                <a:gridCol w="25906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06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3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ゴシック" pitchFamily="-92" charset="-128"/>
                      </a:endParaRPr>
                    </a:p>
                  </a:txBody>
                  <a:tcPr marL="91433" marR="91433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S Pゴシック" pitchFamily="-92" charset="-128"/>
                        </a:rPr>
                        <a:t>Description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S Pゴシック" pitchFamily="-92" charset="-128"/>
                        </a:rPr>
                        <a:t>Age effects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0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S Pゴシック" pitchFamily="-92" charset="-128"/>
                        </a:rPr>
                        <a:t>Working memory</a:t>
                      </a:r>
                    </a:p>
                  </a:txBody>
                  <a:tcPr marL="91433" marR="91433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S Pゴシック" pitchFamily="-92" charset="-128"/>
                        </a:rPr>
                        <a:t>information for rapid access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S Pゴシック" pitchFamily="-92" charset="-128"/>
                        </a:rPr>
                        <a:t>moderate decrease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S Pゴシック" pitchFamily="-92" charset="-128"/>
                        </a:rPr>
                        <a:t>Remote memory</a:t>
                      </a:r>
                    </a:p>
                  </a:txBody>
                  <a:tcPr marL="91433" marR="91433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ゴシック" pitchFamily="-92" charset="-128"/>
                      </a:endParaRP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ゴシック" pitchFamily="-92" charset="-128"/>
                      </a:endParaRP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S Pゴシック" pitchFamily="-92" charset="-128"/>
                        </a:rPr>
                        <a:t>-implicit</a:t>
                      </a:r>
                    </a:p>
                  </a:txBody>
                  <a:tcPr marL="91433" marR="91433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S Pゴシック" pitchFamily="-92" charset="-128"/>
                        </a:rPr>
                        <a:t>instinct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S Pゴシック" pitchFamily="-92" charset="-128"/>
                        </a:rPr>
                        <a:t>increases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S Pゴシック" pitchFamily="-92" charset="-128"/>
                        </a:rPr>
                        <a:t>-procedural</a:t>
                      </a:r>
                    </a:p>
                  </a:txBody>
                  <a:tcPr marL="91433" marR="91433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S Pゴシック" pitchFamily="-92" charset="-128"/>
                        </a:rPr>
                        <a:t>know-how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S Pゴシック" pitchFamily="-92" charset="-128"/>
                        </a:rPr>
                        <a:t>increases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16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S Pゴシック" pitchFamily="-92" charset="-128"/>
                        </a:rPr>
                        <a:t>-autobiographical</a:t>
                      </a:r>
                    </a:p>
                  </a:txBody>
                  <a:tcPr marL="91433" marR="91433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S Pゴシック" pitchFamily="-92" charset="-128"/>
                        </a:rPr>
                        <a:t>personal knowledge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S Pゴシック" pitchFamily="-92" charset="-128"/>
                        </a:rPr>
                        <a:t>preserved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S Pゴシック" pitchFamily="-92" charset="-128"/>
                        </a:rPr>
                        <a:t>-semantic</a:t>
                      </a:r>
                    </a:p>
                  </a:txBody>
                  <a:tcPr marL="91433" marR="91433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S Pゴシック" pitchFamily="-92" charset="-128"/>
                        </a:rPr>
                        <a:t>general knowledge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S Pゴシック" pitchFamily="-92" charset="-128"/>
                        </a:rPr>
                        <a:t>increases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41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S Pゴシック" pitchFamily="-92" charset="-128"/>
                        </a:rPr>
                        <a:t>Recent memory</a:t>
                      </a:r>
                    </a:p>
                  </a:txBody>
                  <a:tcPr marL="91433" marR="91433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ゴシック" pitchFamily="-92" charset="-128"/>
                      </a:endParaRP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  <a:ea typeface="MS Pゴシック" pitchFamily="-92" charset="-128"/>
                      </a:endParaRP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00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S Pゴシック" pitchFamily="-92" charset="-128"/>
                        </a:rPr>
                        <a:t>-episodic</a:t>
                      </a:r>
                    </a:p>
                  </a:txBody>
                  <a:tcPr marL="91433" marR="91433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S Pゴシック" pitchFamily="-92" charset="-128"/>
                        </a:rPr>
                        <a:t>Events, conversations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1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S Pゴシック" pitchFamily="-92" charset="-128"/>
                        </a:rPr>
                        <a:t>greatest decline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010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S Pゴシック" pitchFamily="-92" charset="-128"/>
                        </a:rPr>
                        <a:t>-prospective</a:t>
                      </a:r>
                    </a:p>
                  </a:txBody>
                  <a:tcPr marL="91433" marR="91433" marT="45717" marB="4571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S Pゴシック" pitchFamily="-92" charset="-128"/>
                        </a:rPr>
                        <a:t>remember to do something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-11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ea typeface="MS Pゴシック" pitchFamily="-92" charset="-128"/>
                        </a:rPr>
                        <a:t>decreases</a:t>
                      </a:r>
                    </a:p>
                  </a:txBody>
                  <a:tcPr marL="91433" marR="91433" marT="45717" marB="4571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6193" name="Slide Number Placeholder 1"/>
          <p:cNvSpPr>
            <a:spLocks noGrp="1"/>
          </p:cNvSpPr>
          <p:nvPr>
            <p:ph type="sldNum" sz="quarter" idx="12"/>
          </p:nvPr>
        </p:nvSpPr>
        <p:spPr bwMode="auto">
          <a:xfrm>
            <a:off x="6327775" y="473075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fld id="{0BDB8666-3B9D-4289-9986-2FCA763507D3}" type="slidenum">
              <a:rPr lang="en-US" altLang="en-US" sz="1200"/>
              <a:pPr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24830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C0C1550-547E-4C15-8182-3B8D4C235503}" type="slidenum">
              <a:rPr lang="en-US" altLang="en-US" sz="1400" smtClean="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400"/>
          </a:p>
        </p:txBody>
      </p:sp>
      <p:sp>
        <p:nvSpPr>
          <p:cNvPr id="38915" name="Rectangle 2"/>
          <p:cNvSpPr>
            <a:spLocks noChangeArrowheads="1"/>
          </p:cNvSpPr>
          <p:nvPr/>
        </p:nvSpPr>
        <p:spPr bwMode="auto">
          <a:xfrm>
            <a:off x="579474" y="22536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Osaka" pitchFamily="2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8D0148"/>
                </a:solidFill>
                <a:ea typeface="ヒラギノ角ゴ Pro W3" pitchFamily="2" charset="-128"/>
              </a:rPr>
              <a:t>Progression of Cognitive Changes</a:t>
            </a:r>
          </a:p>
        </p:txBody>
      </p:sp>
      <p:graphicFrame>
        <p:nvGraphicFramePr>
          <p:cNvPr id="136239" name="Group 47"/>
          <p:cNvGraphicFramePr>
            <a:graphicFrameLocks noGrp="1"/>
          </p:cNvGraphicFramePr>
          <p:nvPr>
            <p:extLst/>
          </p:nvPr>
        </p:nvGraphicFramePr>
        <p:xfrm>
          <a:off x="575094" y="1406105"/>
          <a:ext cx="7772400" cy="4349363"/>
        </p:xfrm>
        <a:graphic>
          <a:graphicData uri="http://schemas.openxmlformats.org/drawingml/2006/table">
            <a:tbl>
              <a:tblPr/>
              <a:tblGrid>
                <a:gridCol w="1943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84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ヒラギノ角ゴ Pro W3" pitchFamily="-112" charset="-128"/>
                      </a:endParaRP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Aging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MCI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Dementia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9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Recall and learning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Intact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Impaired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Impaired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7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Executive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Intact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Intact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Dependent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7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Reasoning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Abstract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Abstract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Concrete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7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Navigation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Intact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Transition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Impaired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8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Speech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Mild WFD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Transition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Anomia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72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Behavior</a:t>
                      </a:r>
                    </a:p>
                  </a:txBody>
                  <a:tcPr marT="45712" marB="4571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Normal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Changing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ヒラギノ角ゴ Pro W3" pitchFamily="-112" charset="-128"/>
                        </a:rPr>
                        <a:t>Changed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46278542"/>
      </p:ext>
    </p:extLst>
  </p:cSld>
  <p:clrMapOvr>
    <a:masterClrMapping/>
  </p:clrMapOvr>
</p:sld>
</file>

<file path=ppt/theme/theme1.xml><?xml version="1.0" encoding="utf-8"?>
<a:theme xmlns:a="http://schemas.openxmlformats.org/drawingml/2006/main" name="nlh_ppt_adv_4x3_180724">
  <a:themeElements>
    <a:clrScheme name="nlh_colors_ppt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6877"/>
      </a:accent1>
      <a:accent2>
        <a:srgbClr val="19909B"/>
      </a:accent2>
      <a:accent3>
        <a:srgbClr val="4CA585"/>
      </a:accent3>
      <a:accent4>
        <a:srgbClr val="8CAC17"/>
      </a:accent4>
      <a:accent5>
        <a:srgbClr val="E87722"/>
      </a:accent5>
      <a:accent6>
        <a:srgbClr val="FFB600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_nlh_ppt_adv_4x3_180724" id="{D920678B-27D0-4AD1-92FA-F2C51C407E14}" vid="{BC9719ED-C02C-487A-BEEF-B8ADA077282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nlh_ppt_adv_4x3_180724</Template>
  <TotalTime>4526</TotalTime>
  <Words>1883</Words>
  <Application>Microsoft Office PowerPoint</Application>
  <PresentationFormat>On-screen Show (4:3)</PresentationFormat>
  <Paragraphs>348</Paragraphs>
  <Slides>51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Arial</vt:lpstr>
      <vt:lpstr>Calibri</vt:lpstr>
      <vt:lpstr>Helvetica</vt:lpstr>
      <vt:lpstr>Wingdings</vt:lpstr>
      <vt:lpstr>nlh_ppt_adv_4x3_180724</vt:lpstr>
      <vt:lpstr>Mild Cognitive Impairment: Is Dementia Inevitable?</vt:lpstr>
      <vt:lpstr>Acadia’s Geriatric Program</vt:lpstr>
      <vt:lpstr>PowerPoint Presentation</vt:lpstr>
      <vt:lpstr>What’s Normal.</vt:lpstr>
      <vt:lpstr>What’s not normal. </vt:lpstr>
      <vt:lpstr>Cognitive Changes Salthouse TA. Current Direct Psychol Sci  2004; 13:4:140-44</vt:lpstr>
      <vt:lpstr>Natural History of Cognitive Change</vt:lpstr>
      <vt:lpstr>Memory: Age Effects</vt:lpstr>
      <vt:lpstr>PowerPoint Presentation</vt:lpstr>
      <vt:lpstr>Advantage of High Education Fades &gt;70 Due to Incidence of AD/MCI</vt:lpstr>
      <vt:lpstr>Mild Cognitive Impairment: A Concept in Evolution Peterson RC et al. J Int Med 2014</vt:lpstr>
      <vt:lpstr>Mild Cognitive Impairment</vt:lpstr>
      <vt:lpstr>“Non-amnestic” MCI</vt:lpstr>
      <vt:lpstr>PowerPoint Presentation</vt:lpstr>
      <vt:lpstr>PowerPoint Presentation</vt:lpstr>
      <vt:lpstr>PowerPoint Presentation</vt:lpstr>
      <vt:lpstr>Neuropsychological Criteria for MCI Bondi MW et al. J Alzeimer’s Dis 2014</vt:lpstr>
      <vt:lpstr>Sex-Specific Norms for Verbal Memory Tests Improves Diagnostic Accuracy of Amnestic MCI Sundermann EE et al. Neurology 2019</vt:lpstr>
      <vt:lpstr>Hypothetical Progression of AD Jack CR et al. Lancet Neurology 2010</vt:lpstr>
      <vt:lpstr>PowerPoint Presentation</vt:lpstr>
      <vt:lpstr>Frequency of Different Types of Dementia Slot R et al. Alzheimer’s &amp; Dementia 2019</vt:lpstr>
      <vt:lpstr>PowerPoint Presentation</vt:lpstr>
      <vt:lpstr>PowerPoint Presentation</vt:lpstr>
      <vt:lpstr>PowerPoint Presentation</vt:lpstr>
      <vt:lpstr>Modifiable Risk Factors and Memory Trajectories McFall GP et al. Journal of Alzheimer’s Disease 2019</vt:lpstr>
      <vt:lpstr>Modifiable Risk Factors and Memory Trajectories McFall GP et al. Journal of Alzheimer’s Disease 2019</vt:lpstr>
      <vt:lpstr>PowerPoint Presentation</vt:lpstr>
      <vt:lpstr>Biomarker-based Prognosis Modeling in MCI van Maurik IS et al. Lancet Neurology 2019</vt:lpstr>
      <vt:lpstr>Treatment Planning</vt:lpstr>
      <vt:lpstr>Modifying Trajectory: What’s the Evidence?</vt:lpstr>
      <vt:lpstr>Readers’ Digest Poll 2015</vt:lpstr>
      <vt:lpstr>PowerPoint Presentation</vt:lpstr>
      <vt:lpstr>Risk and Protective Factors Baumgart M et al. Alzheimer’s &amp; Dementia 2015</vt:lpstr>
      <vt:lpstr>PowerPoint Presentation</vt:lpstr>
      <vt:lpstr>PowerPoint Presentation</vt:lpstr>
      <vt:lpstr>PowerPoint Presentation</vt:lpstr>
      <vt:lpstr>PowerPoint Presentation</vt:lpstr>
      <vt:lpstr>Effect of MeD on Cognition and Brain Morphology: Review of RCT Radd-Vagenas S et al. Am J Clin Nutrician 2018</vt:lpstr>
      <vt:lpstr>WHO Healthy Diet Recommendations for Brain Health</vt:lpstr>
      <vt:lpstr>Phenolic Acids of the Two Major Blueberry Species Kang J et al. Plant Foods Human Nutrition 2015</vt:lpstr>
      <vt:lpstr>Additional WHO Recommendations to Reduce Cognitive Decline (MCI and  Dementia)</vt:lpstr>
      <vt:lpstr>Ten-Year Effects of the  ACTIVE Cognitive Training Rebok GW et al. J Am Ger Soc 2014</vt:lpstr>
      <vt:lpstr>Effects of Intensive vs. Standard BP Control: Sprint MIND Williamson J et al. JAMA 2019</vt:lpstr>
      <vt:lpstr>PowerPoint Presentation</vt:lpstr>
      <vt:lpstr>Porphyromonas gingivalis in Alzheimer’s disease Dominy SS et al. 2019</vt:lpstr>
      <vt:lpstr>Porphyromonas gingivalis in Alzheimer’s disease Dominy SS et al. 2019</vt:lpstr>
      <vt:lpstr>PowerPoint Presentation</vt:lpstr>
      <vt:lpstr>Cognitive Results of Group Music Training MacAulay RK et al. 2019</vt:lpstr>
      <vt:lpstr>Summary</vt:lpstr>
      <vt:lpstr>MAINAH:  Provides mechanism for Healthy Brain Aging Initiative and a Research Cohort for Maine’s Neuroscientists</vt:lpstr>
      <vt:lpstr>PowerPoint Presentation</vt:lpstr>
    </vt:vector>
  </TitlesOfParts>
  <Company>Eastern Maine Healthcare Systems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Singer, Clifford M</dc:creator>
  <cp:lastModifiedBy>Singer, Clifford M</cp:lastModifiedBy>
  <cp:revision>73</cp:revision>
  <dcterms:created xsi:type="dcterms:W3CDTF">2018-10-01T18:20:30Z</dcterms:created>
  <dcterms:modified xsi:type="dcterms:W3CDTF">2019-10-25T20:39:40Z</dcterms:modified>
</cp:coreProperties>
</file>