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9"/>
  </p:notesMasterIdLst>
  <p:handoutMasterIdLst>
    <p:handoutMasterId r:id="rId20"/>
  </p:handoutMasterIdLst>
  <p:sldIdLst>
    <p:sldId id="260" r:id="rId2"/>
    <p:sldId id="269" r:id="rId3"/>
    <p:sldId id="264" r:id="rId4"/>
    <p:sldId id="262" r:id="rId5"/>
    <p:sldId id="271" r:id="rId6"/>
    <p:sldId id="272" r:id="rId7"/>
    <p:sldId id="273" r:id="rId8"/>
    <p:sldId id="274" r:id="rId9"/>
    <p:sldId id="276" r:id="rId10"/>
    <p:sldId id="278" r:id="rId11"/>
    <p:sldId id="280" r:id="rId12"/>
    <p:sldId id="281" r:id="rId13"/>
    <p:sldId id="284" r:id="rId14"/>
    <p:sldId id="288" r:id="rId15"/>
    <p:sldId id="285" r:id="rId16"/>
    <p:sldId id="290"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1E4A"/>
    <a:srgbClr val="111C30"/>
    <a:srgbClr val="66A6CF"/>
    <a:srgbClr val="001934"/>
    <a:srgbClr val="071A34"/>
    <a:srgbClr val="6AA6CD"/>
    <a:srgbClr val="5697D5"/>
    <a:srgbClr val="79BDE8"/>
    <a:srgbClr val="081C36"/>
    <a:srgbClr val="14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4" autoAdjust="0"/>
    <p:restoredTop sz="86418" autoAdjust="0"/>
  </p:normalViewPr>
  <p:slideViewPr>
    <p:cSldViewPr showGuides="1">
      <p:cViewPr varScale="1">
        <p:scale>
          <a:sx n="110" d="100"/>
          <a:sy n="110" d="100"/>
        </p:scale>
        <p:origin x="19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387C31-1E55-9E47-9F11-57ADF14C30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060A0C-1E86-0646-BB31-5A2B45383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44352A-007F-8B46-8532-0B4D29FB6F74}" type="datetimeFigureOut">
              <a:rPr lang="en-US" smtClean="0"/>
              <a:t>10/22/19</a:t>
            </a:fld>
            <a:endParaRPr lang="en-US" dirty="0"/>
          </a:p>
        </p:txBody>
      </p:sp>
      <p:sp>
        <p:nvSpPr>
          <p:cNvPr id="4" name="Footer Placeholder 3">
            <a:extLst>
              <a:ext uri="{FF2B5EF4-FFF2-40B4-BE49-F238E27FC236}">
                <a16:creationId xmlns:a16="http://schemas.microsoft.com/office/drawing/2014/main" id="{F26C1531-FEA3-F844-95A9-BE0F5B5ACB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ABA5B3-34B4-BB45-A9FB-AAF3981A2A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FF863B-C58E-8949-9794-FF26D388E0CF}" type="slidenum">
              <a:rPr lang="en-US" smtClean="0"/>
              <a:t>‹#›</a:t>
            </a:fld>
            <a:endParaRPr lang="en-US" dirty="0"/>
          </a:p>
        </p:txBody>
      </p:sp>
    </p:spTree>
    <p:extLst>
      <p:ext uri="{BB962C8B-B14F-4D97-AF65-F5344CB8AC3E}">
        <p14:creationId xmlns:p14="http://schemas.microsoft.com/office/powerpoint/2010/main" val="284417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E6F08-7E7C-4CF9-9701-6A86A4103234}" type="datetimeFigureOut">
              <a:rPr lang="en-US" smtClean="0"/>
              <a:pPr/>
              <a:t>10/22/19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26FC6-7F58-4C84-880A-FF2087D628D6}" type="slidenum">
              <a:rPr lang="en-US" smtClean="0"/>
              <a:pPr/>
              <a:t>‹#›</a:t>
            </a:fld>
            <a:endParaRPr lang="en-US" dirty="0"/>
          </a:p>
        </p:txBody>
      </p:sp>
    </p:spTree>
    <p:extLst>
      <p:ext uri="{BB962C8B-B14F-4D97-AF65-F5344CB8AC3E}">
        <p14:creationId xmlns:p14="http://schemas.microsoft.com/office/powerpoint/2010/main" val="116705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1</a:t>
            </a:fld>
            <a:endParaRPr lang="en-US" dirty="0"/>
          </a:p>
        </p:txBody>
      </p:sp>
    </p:spTree>
    <p:extLst>
      <p:ext uri="{BB962C8B-B14F-4D97-AF65-F5344CB8AC3E}">
        <p14:creationId xmlns:p14="http://schemas.microsoft.com/office/powerpoint/2010/main" val="56624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10</a:t>
            </a:fld>
            <a:endParaRPr lang="en-US" dirty="0"/>
          </a:p>
        </p:txBody>
      </p:sp>
    </p:spTree>
    <p:extLst>
      <p:ext uri="{BB962C8B-B14F-4D97-AF65-F5344CB8AC3E}">
        <p14:creationId xmlns:p14="http://schemas.microsoft.com/office/powerpoint/2010/main" val="376259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11</a:t>
            </a:fld>
            <a:endParaRPr lang="en-US" dirty="0"/>
          </a:p>
        </p:txBody>
      </p:sp>
    </p:spTree>
    <p:extLst>
      <p:ext uri="{BB962C8B-B14F-4D97-AF65-F5344CB8AC3E}">
        <p14:creationId xmlns:p14="http://schemas.microsoft.com/office/powerpoint/2010/main" val="306198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12</a:t>
            </a:fld>
            <a:endParaRPr lang="en-US" dirty="0"/>
          </a:p>
        </p:txBody>
      </p:sp>
    </p:spTree>
    <p:extLst>
      <p:ext uri="{BB962C8B-B14F-4D97-AF65-F5344CB8AC3E}">
        <p14:creationId xmlns:p14="http://schemas.microsoft.com/office/powerpoint/2010/main" val="261505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13</a:t>
            </a:fld>
            <a:endParaRPr lang="en-US" dirty="0"/>
          </a:p>
        </p:txBody>
      </p:sp>
    </p:spTree>
    <p:extLst>
      <p:ext uri="{BB962C8B-B14F-4D97-AF65-F5344CB8AC3E}">
        <p14:creationId xmlns:p14="http://schemas.microsoft.com/office/powerpoint/2010/main" val="1015787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14</a:t>
            </a:fld>
            <a:endParaRPr lang="en-US" dirty="0"/>
          </a:p>
        </p:txBody>
      </p:sp>
    </p:spTree>
    <p:extLst>
      <p:ext uri="{BB962C8B-B14F-4D97-AF65-F5344CB8AC3E}">
        <p14:creationId xmlns:p14="http://schemas.microsoft.com/office/powerpoint/2010/main" val="349099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15</a:t>
            </a:fld>
            <a:endParaRPr lang="en-US" dirty="0"/>
          </a:p>
        </p:txBody>
      </p:sp>
    </p:spTree>
    <p:extLst>
      <p:ext uri="{BB962C8B-B14F-4D97-AF65-F5344CB8AC3E}">
        <p14:creationId xmlns:p14="http://schemas.microsoft.com/office/powerpoint/2010/main" val="775330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2</a:t>
            </a:fld>
            <a:endParaRPr lang="en-US" dirty="0"/>
          </a:p>
        </p:txBody>
      </p:sp>
    </p:spTree>
    <p:extLst>
      <p:ext uri="{BB962C8B-B14F-4D97-AF65-F5344CB8AC3E}">
        <p14:creationId xmlns:p14="http://schemas.microsoft.com/office/powerpoint/2010/main" val="88016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3</a:t>
            </a:fld>
            <a:endParaRPr lang="en-US" dirty="0"/>
          </a:p>
        </p:txBody>
      </p:sp>
    </p:spTree>
    <p:extLst>
      <p:ext uri="{BB962C8B-B14F-4D97-AF65-F5344CB8AC3E}">
        <p14:creationId xmlns:p14="http://schemas.microsoft.com/office/powerpoint/2010/main" val="43475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4</a:t>
            </a:fld>
            <a:endParaRPr lang="en-US" dirty="0"/>
          </a:p>
        </p:txBody>
      </p:sp>
    </p:spTree>
    <p:extLst>
      <p:ext uri="{BB962C8B-B14F-4D97-AF65-F5344CB8AC3E}">
        <p14:creationId xmlns:p14="http://schemas.microsoft.com/office/powerpoint/2010/main" val="378415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5</a:t>
            </a:fld>
            <a:endParaRPr lang="en-US" dirty="0"/>
          </a:p>
        </p:txBody>
      </p:sp>
    </p:spTree>
    <p:extLst>
      <p:ext uri="{BB962C8B-B14F-4D97-AF65-F5344CB8AC3E}">
        <p14:creationId xmlns:p14="http://schemas.microsoft.com/office/powerpoint/2010/main" val="26808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6</a:t>
            </a:fld>
            <a:endParaRPr lang="en-US" dirty="0"/>
          </a:p>
        </p:txBody>
      </p:sp>
    </p:spTree>
    <p:extLst>
      <p:ext uri="{BB962C8B-B14F-4D97-AF65-F5344CB8AC3E}">
        <p14:creationId xmlns:p14="http://schemas.microsoft.com/office/powerpoint/2010/main" val="252292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Frank Lin, Ph.D. </a:t>
            </a:r>
          </a:p>
        </p:txBody>
      </p:sp>
      <p:sp>
        <p:nvSpPr>
          <p:cNvPr id="4" name="Slide Number Placeholder 3"/>
          <p:cNvSpPr>
            <a:spLocks noGrp="1"/>
          </p:cNvSpPr>
          <p:nvPr>
            <p:ph type="sldNum" sz="quarter" idx="5"/>
          </p:nvPr>
        </p:nvSpPr>
        <p:spPr/>
        <p:txBody>
          <a:bodyPr/>
          <a:lstStyle/>
          <a:p>
            <a:fld id="{21326FC6-7F58-4C84-880A-FF2087D628D6}" type="slidenum">
              <a:rPr lang="en-US" smtClean="0"/>
              <a:pPr/>
              <a:t>7</a:t>
            </a:fld>
            <a:endParaRPr lang="en-US" dirty="0"/>
          </a:p>
        </p:txBody>
      </p:sp>
    </p:spTree>
    <p:extLst>
      <p:ext uri="{BB962C8B-B14F-4D97-AF65-F5344CB8AC3E}">
        <p14:creationId xmlns:p14="http://schemas.microsoft.com/office/powerpoint/2010/main" val="84362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21326FC6-7F58-4C84-880A-FF2087D628D6}" type="slidenum">
              <a:rPr lang="en-US" smtClean="0"/>
              <a:pPr/>
              <a:t>8</a:t>
            </a:fld>
            <a:endParaRPr lang="en-US" dirty="0"/>
          </a:p>
        </p:txBody>
      </p:sp>
    </p:spTree>
    <p:extLst>
      <p:ext uri="{BB962C8B-B14F-4D97-AF65-F5344CB8AC3E}">
        <p14:creationId xmlns:p14="http://schemas.microsoft.com/office/powerpoint/2010/main" val="335007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26FC6-7F58-4C84-880A-FF2087D628D6}" type="slidenum">
              <a:rPr lang="en-US" smtClean="0"/>
              <a:pPr/>
              <a:t>9</a:t>
            </a:fld>
            <a:endParaRPr lang="en-US" dirty="0"/>
          </a:p>
        </p:txBody>
      </p:sp>
    </p:spTree>
    <p:extLst>
      <p:ext uri="{BB962C8B-B14F-4D97-AF65-F5344CB8AC3E}">
        <p14:creationId xmlns:p14="http://schemas.microsoft.com/office/powerpoint/2010/main" val="1570419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 op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1E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0" y="533400"/>
            <a:ext cx="2667000" cy="848592"/>
          </a:xfrm>
          <a:prstGeom prst="rect">
            <a:avLst/>
          </a:prstGeom>
        </p:spPr>
      </p:pic>
      <p:sp>
        <p:nvSpPr>
          <p:cNvPr id="5" name="Text Placeholder 6"/>
          <p:cNvSpPr>
            <a:spLocks noGrp="1"/>
          </p:cNvSpPr>
          <p:nvPr>
            <p:ph type="body" sz="quarter" idx="10" hasCustomPrompt="1"/>
          </p:nvPr>
        </p:nvSpPr>
        <p:spPr>
          <a:xfrm>
            <a:off x="4953000" y="3200400"/>
            <a:ext cx="3581400" cy="1981200"/>
          </a:xfrm>
          <a:prstGeom prst="rect">
            <a:avLst/>
          </a:prstGeom>
        </p:spPr>
        <p:txBody>
          <a:bodyPr vert="horz" anchor="b"/>
          <a:lstStyle>
            <a:lvl1pPr marL="0" indent="0">
              <a:buNone/>
              <a:defRPr sz="4000" b="1" i="0">
                <a:solidFill>
                  <a:schemeClr val="bg1"/>
                </a:solidFill>
                <a:latin typeface="Arial"/>
                <a:cs typeface="Arial"/>
              </a:defRPr>
            </a:lvl1pPr>
          </a:lstStyle>
          <a:p>
            <a:pPr lvl="0"/>
            <a:r>
              <a:rPr lang="en-US" dirty="0"/>
              <a:t>Presentation title</a:t>
            </a:r>
          </a:p>
        </p:txBody>
      </p:sp>
      <p:sp>
        <p:nvSpPr>
          <p:cNvPr id="6" name="Text Placeholder 8"/>
          <p:cNvSpPr>
            <a:spLocks noGrp="1"/>
          </p:cNvSpPr>
          <p:nvPr>
            <p:ph type="body" sz="quarter" idx="11" hasCustomPrompt="1"/>
          </p:nvPr>
        </p:nvSpPr>
        <p:spPr>
          <a:xfrm>
            <a:off x="4953000" y="5410200"/>
            <a:ext cx="3581400" cy="762000"/>
          </a:xfrm>
          <a:prstGeom prst="rect">
            <a:avLst/>
          </a:prstGeom>
        </p:spPr>
        <p:txBody>
          <a:bodyPr vert="horz"/>
          <a:lstStyle>
            <a:lvl1pPr marL="0" indent="0">
              <a:buNone/>
              <a:defRPr sz="1800">
                <a:solidFill>
                  <a:srgbClr val="66A6CF"/>
                </a:solidFill>
                <a:latin typeface="Arial"/>
                <a:cs typeface="Arial"/>
              </a:defRPr>
            </a:lvl1pPr>
          </a:lstStyle>
          <a:p>
            <a:pPr lvl="0"/>
            <a:r>
              <a:rPr lang="en-US" dirty="0"/>
              <a:t>Presenter</a:t>
            </a:r>
          </a:p>
        </p:txBody>
      </p:sp>
      <p:sp>
        <p:nvSpPr>
          <p:cNvPr id="7" name="Picture Placeholder 18"/>
          <p:cNvSpPr>
            <a:spLocks noGrp="1"/>
          </p:cNvSpPr>
          <p:nvPr>
            <p:ph type="pic" sz="quarter" idx="12"/>
          </p:nvPr>
        </p:nvSpPr>
        <p:spPr>
          <a:xfrm>
            <a:off x="609600" y="609600"/>
            <a:ext cx="3657600" cy="5562600"/>
          </a:xfrm>
          <a:prstGeom prst="rect">
            <a:avLst/>
          </a:prstGeom>
        </p:spPr>
        <p:txBody>
          <a:bodyPr vert="horz" anchor="ctr"/>
          <a:lstStyle>
            <a:lvl1pPr marL="0" indent="0" algn="ctr">
              <a:buNone/>
              <a:defRPr sz="1400">
                <a:solidFill>
                  <a:schemeClr val="bg1"/>
                </a:solidFill>
                <a:latin typeface="Arial"/>
                <a:cs typeface="Arial"/>
              </a:defRPr>
            </a:lvl1pPr>
          </a:lstStyle>
          <a:p>
            <a:endParaRPr lang="en-US" dirty="0"/>
          </a:p>
        </p:txBody>
      </p:sp>
    </p:spTree>
    <p:extLst>
      <p:ext uri="{BB962C8B-B14F-4D97-AF65-F5344CB8AC3E}">
        <p14:creationId xmlns:p14="http://schemas.microsoft.com/office/powerpoint/2010/main" val="26513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hart Placeholder 12"/>
          <p:cNvSpPr>
            <a:spLocks noGrp="1"/>
          </p:cNvSpPr>
          <p:nvPr>
            <p:ph type="chart" sz="quarter" idx="18"/>
          </p:nvPr>
        </p:nvSpPr>
        <p:spPr>
          <a:xfrm>
            <a:off x="463824" y="2564999"/>
            <a:ext cx="402059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8" name="Chart Placeholder 12"/>
          <p:cNvSpPr>
            <a:spLocks noGrp="1"/>
          </p:cNvSpPr>
          <p:nvPr>
            <p:ph type="chart" sz="quarter" idx="19"/>
          </p:nvPr>
        </p:nvSpPr>
        <p:spPr>
          <a:xfrm>
            <a:off x="4624552" y="2564999"/>
            <a:ext cx="4020042"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grpSp>
        <p:nvGrpSpPr>
          <p:cNvPr id="10" name="Group 9"/>
          <p:cNvGrpSpPr/>
          <p:nvPr userDrawn="1"/>
        </p:nvGrpSpPr>
        <p:grpSpPr>
          <a:xfrm>
            <a:off x="0" y="0"/>
            <a:ext cx="9144000" cy="914400"/>
            <a:chOff x="0" y="0"/>
            <a:chExt cx="9144000" cy="914400"/>
          </a:xfrm>
          <a:solidFill>
            <a:srgbClr val="001E4A"/>
          </a:solidFill>
        </p:grpSpPr>
        <p:sp>
          <p:nvSpPr>
            <p:cNvPr id="11" name="Isosceles Triangle 10"/>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7" name="Picture 16"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84001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2791"/>
            <a:ext cx="7772400" cy="538609"/>
          </a:xfrm>
          <a:prstGeom prst="rect">
            <a:avLst/>
          </a:prstGeom>
        </p:spPr>
        <p:txBody>
          <a:bodyPr anchor="b"/>
          <a:lstStyle>
            <a:lvl1pPr algn="ctr">
              <a:defRPr b="0">
                <a:solidFill>
                  <a:srgbClr val="7F7F7F"/>
                </a:solidFill>
              </a:defRPr>
            </a:lvl1pPr>
          </a:lstStyle>
          <a:p>
            <a:r>
              <a:rPr lang="en-US" dirty="0"/>
              <a:t>Divider Slide</a:t>
            </a:r>
          </a:p>
        </p:txBody>
      </p:sp>
      <p:sp>
        <p:nvSpPr>
          <p:cNvPr id="3" name="Subtitle 2"/>
          <p:cNvSpPr>
            <a:spLocks noGrp="1"/>
          </p:cNvSpPr>
          <p:nvPr>
            <p:ph type="subTitle" idx="1" hasCustomPrompt="1"/>
          </p:nvPr>
        </p:nvSpPr>
        <p:spPr>
          <a:xfrm>
            <a:off x="1371600" y="3962400"/>
            <a:ext cx="6400800" cy="1828800"/>
          </a:xfrm>
          <a:prstGeom prst="rect">
            <a:avLst/>
          </a:prstGeo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cxnSp>
        <p:nvCxnSpPr>
          <p:cNvPr id="9" name="Straight Connector 8"/>
          <p:cNvCxnSpPr/>
          <p:nvPr userDrawn="1"/>
        </p:nvCxnSpPr>
        <p:spPr>
          <a:xfrm>
            <a:off x="685800" y="3810000"/>
            <a:ext cx="7772400" cy="0"/>
          </a:xfrm>
          <a:prstGeom prst="line">
            <a:avLst/>
          </a:prstGeom>
          <a:ln>
            <a:solidFill>
              <a:srgbClr val="66A6CF"/>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0" y="0"/>
            <a:ext cx="9144000" cy="914400"/>
            <a:chOff x="0" y="0"/>
            <a:chExt cx="9144000" cy="914400"/>
          </a:xfrm>
          <a:solidFill>
            <a:srgbClr val="001E4A"/>
          </a:solidFill>
        </p:grpSpPr>
        <p:sp>
          <p:nvSpPr>
            <p:cNvPr id="7" name="Isosceles Triangle 6"/>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2" name="Picture 11"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12978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1" name="Content Placeholder 3"/>
          <p:cNvSpPr>
            <a:spLocks noGrp="1"/>
          </p:cNvSpPr>
          <p:nvPr>
            <p:ph sz="half" idx="2"/>
          </p:nvPr>
        </p:nvSpPr>
        <p:spPr>
          <a:xfrm>
            <a:off x="457200" y="2491740"/>
            <a:ext cx="8229600" cy="36042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0" y="0"/>
            <a:ext cx="9144000" cy="914400"/>
            <a:chOff x="0" y="0"/>
            <a:chExt cx="9144000" cy="914400"/>
          </a:xfrm>
          <a:solidFill>
            <a:srgbClr val="001E4A"/>
          </a:solidFill>
        </p:grpSpPr>
        <p:sp>
          <p:nvSpPr>
            <p:cNvPr id="11" name="Isosceles Triangle 10"/>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3" name="Picture 12"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152965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 Two Column">
    <p:spTree>
      <p:nvGrpSpPr>
        <p:cNvPr id="1" name=""/>
        <p:cNvGrpSpPr/>
        <p:nvPr/>
      </p:nvGrpSpPr>
      <p:grpSpPr>
        <a:xfrm>
          <a:off x="0" y="0"/>
          <a:ext cx="0" cy="0"/>
          <a:chOff x="0" y="0"/>
          <a:chExt cx="0" cy="0"/>
        </a:xfrm>
      </p:grpSpPr>
      <p:sp>
        <p:nvSpPr>
          <p:cNvPr id="14" name="Content Placeholder 3"/>
          <p:cNvSpPr>
            <a:spLocks noGrp="1"/>
          </p:cNvSpPr>
          <p:nvPr>
            <p:ph sz="half" idx="2"/>
          </p:nvPr>
        </p:nvSpPr>
        <p:spPr>
          <a:xfrm>
            <a:off x="457200" y="2491740"/>
            <a:ext cx="4040188" cy="36042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p:cNvSpPr>
            <a:spLocks noGrp="1"/>
          </p:cNvSpPr>
          <p:nvPr>
            <p:ph sz="quarter" idx="4"/>
          </p:nvPr>
        </p:nvSpPr>
        <p:spPr>
          <a:xfrm>
            <a:off x="4645025" y="2491740"/>
            <a:ext cx="4041775" cy="36042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0"/>
            <a:ext cx="9144000" cy="914400"/>
            <a:chOff x="0" y="0"/>
            <a:chExt cx="9144000" cy="914400"/>
          </a:xfrm>
          <a:solidFill>
            <a:srgbClr val="001E4A"/>
          </a:solidFill>
        </p:grpSpPr>
        <p:sp>
          <p:nvSpPr>
            <p:cNvPr id="12" name="Isosceles Triangle 11"/>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5" name="Picture 14"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80024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 Comparison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2514600"/>
            <a:ext cx="4040188" cy="457200"/>
          </a:xfrm>
          <a:prstGeom prst="rect">
            <a:avLst/>
          </a:prstGeo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1 headline</a:t>
            </a:r>
          </a:p>
        </p:txBody>
      </p:sp>
      <p:sp>
        <p:nvSpPr>
          <p:cNvPr id="4" name="Content Placeholder 3"/>
          <p:cNvSpPr>
            <a:spLocks noGrp="1"/>
          </p:cNvSpPr>
          <p:nvPr>
            <p:ph sz="half" idx="2"/>
          </p:nvPr>
        </p:nvSpPr>
        <p:spPr>
          <a:xfrm>
            <a:off x="457200" y="3017838"/>
            <a:ext cx="4040188" cy="277336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2514600"/>
            <a:ext cx="4041775" cy="457200"/>
          </a:xfrm>
          <a:prstGeom prst="rect">
            <a:avLst/>
          </a:prstGeo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List 2 headline</a:t>
            </a:r>
          </a:p>
        </p:txBody>
      </p:sp>
      <p:sp>
        <p:nvSpPr>
          <p:cNvPr id="6" name="Content Placeholder 5"/>
          <p:cNvSpPr>
            <a:spLocks noGrp="1"/>
          </p:cNvSpPr>
          <p:nvPr>
            <p:ph sz="quarter" idx="4"/>
          </p:nvPr>
        </p:nvSpPr>
        <p:spPr>
          <a:xfrm>
            <a:off x="4645025" y="3017838"/>
            <a:ext cx="4041775" cy="2773362"/>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0" y="0"/>
            <a:ext cx="9144000" cy="914400"/>
            <a:chOff x="0" y="0"/>
            <a:chExt cx="9144000" cy="914400"/>
          </a:xfrm>
          <a:solidFill>
            <a:srgbClr val="001E4A"/>
          </a:solidFill>
        </p:grpSpPr>
        <p:sp>
          <p:nvSpPr>
            <p:cNvPr id="12" name="Isosceles Triangle 11"/>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7" name="Picture 16"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163551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 Bodycopy and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2362200"/>
            <a:ext cx="4724400" cy="3763963"/>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2200"/>
            <a:ext cx="3008313" cy="3763963"/>
          </a:xfrm>
          <a:prstGeom prst="rect">
            <a:avLst/>
          </a:prstGeo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9" name="Group 8"/>
          <p:cNvGrpSpPr/>
          <p:nvPr userDrawn="1"/>
        </p:nvGrpSpPr>
        <p:grpSpPr>
          <a:xfrm>
            <a:off x="0" y="0"/>
            <a:ext cx="9144000" cy="914400"/>
            <a:chOff x="0" y="0"/>
            <a:chExt cx="9144000" cy="914400"/>
          </a:xfrm>
          <a:solidFill>
            <a:srgbClr val="001E4A"/>
          </a:solidFill>
        </p:grpSpPr>
        <p:sp>
          <p:nvSpPr>
            <p:cNvPr id="10" name="Isosceles Triangle 9"/>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5" name="Picture 14"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
        <p:nvSpPr>
          <p:cNvPr id="11" name="Text Placeholder 2"/>
          <p:cNvSpPr>
            <a:spLocks noGrp="1"/>
          </p:cNvSpPr>
          <p:nvPr>
            <p:ph type="body" sz="quarter" idx="10" hasCustomPrompt="1"/>
          </p:nvPr>
        </p:nvSpPr>
        <p:spPr>
          <a:xfrm>
            <a:off x="457200" y="1371600"/>
            <a:ext cx="8229600" cy="914400"/>
          </a:xfrm>
        </p:spPr>
        <p:txBody>
          <a:bodyPr>
            <a:normAutofit/>
          </a:bodyPr>
          <a:lstStyle>
            <a:lvl1pPr marL="0" indent="0">
              <a:buNone/>
              <a:defRPr sz="3200"/>
            </a:lvl1pPr>
          </a:lstStyle>
          <a:p>
            <a:r>
              <a:rPr lang="en-US" b="0" dirty="0">
                <a:solidFill>
                  <a:schemeClr val="tx1">
                    <a:lumMod val="50000"/>
                    <a:lumOff val="50000"/>
                  </a:schemeClr>
                </a:solidFill>
              </a:rPr>
              <a:t>Headline for </a:t>
            </a:r>
            <a:r>
              <a:rPr lang="en-US" b="0" baseline="0" dirty="0">
                <a:solidFill>
                  <a:schemeClr val="tx1">
                    <a:lumMod val="50000"/>
                    <a:lumOff val="50000"/>
                  </a:schemeClr>
                </a:solidFill>
              </a:rPr>
              <a:t>slide with </a:t>
            </a:r>
            <a:r>
              <a:rPr lang="en-US" b="0" dirty="0" err="1">
                <a:solidFill>
                  <a:schemeClr val="tx1">
                    <a:lumMod val="50000"/>
                    <a:lumOff val="50000"/>
                  </a:schemeClr>
                </a:solidFill>
              </a:rPr>
              <a:t>bodycopy</a:t>
            </a:r>
            <a:r>
              <a:rPr lang="en-US" b="0" dirty="0">
                <a:solidFill>
                  <a:schemeClr val="tx1">
                    <a:lumMod val="50000"/>
                    <a:lumOff val="50000"/>
                  </a:schemeClr>
                </a:solidFill>
              </a:rPr>
              <a:t> and bullets</a:t>
            </a:r>
          </a:p>
        </p:txBody>
      </p:sp>
    </p:spTree>
    <p:extLst>
      <p:ext uri="{BB962C8B-B14F-4D97-AF65-F5344CB8AC3E}">
        <p14:creationId xmlns:p14="http://schemas.microsoft.com/office/powerpoint/2010/main" val="331090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407924"/>
            <a:ext cx="8229600" cy="39166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9" name="Group 8"/>
          <p:cNvGrpSpPr/>
          <p:nvPr userDrawn="1"/>
        </p:nvGrpSpPr>
        <p:grpSpPr>
          <a:xfrm>
            <a:off x="0" y="0"/>
            <a:ext cx="9144000" cy="914400"/>
            <a:chOff x="0" y="0"/>
            <a:chExt cx="9144000" cy="914400"/>
          </a:xfrm>
          <a:solidFill>
            <a:srgbClr val="001E4A"/>
          </a:solidFill>
        </p:grpSpPr>
        <p:sp>
          <p:nvSpPr>
            <p:cNvPr id="10" name="Isosceles Triangle 9"/>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4" name="Picture 13"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231366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Single">
    <p:spTree>
      <p:nvGrpSpPr>
        <p:cNvPr id="1" name=""/>
        <p:cNvGrpSpPr/>
        <p:nvPr/>
      </p:nvGrpSpPr>
      <p:grpSpPr>
        <a:xfrm>
          <a:off x="0" y="0"/>
          <a:ext cx="0" cy="0"/>
          <a:chOff x="0" y="0"/>
          <a:chExt cx="0" cy="0"/>
        </a:xfrm>
      </p:grpSpPr>
      <p:sp>
        <p:nvSpPr>
          <p:cNvPr id="15" name="Chart Placeholder 12"/>
          <p:cNvSpPr>
            <a:spLocks noGrp="1"/>
          </p:cNvSpPr>
          <p:nvPr>
            <p:ph type="chart" sz="quarter" idx="20"/>
          </p:nvPr>
        </p:nvSpPr>
        <p:spPr>
          <a:xfrm>
            <a:off x="463825" y="2564999"/>
            <a:ext cx="544808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grpSp>
        <p:nvGrpSpPr>
          <p:cNvPr id="8" name="Group 7"/>
          <p:cNvGrpSpPr/>
          <p:nvPr userDrawn="1"/>
        </p:nvGrpSpPr>
        <p:grpSpPr>
          <a:xfrm>
            <a:off x="0" y="0"/>
            <a:ext cx="9144000" cy="914400"/>
            <a:chOff x="0" y="0"/>
            <a:chExt cx="9144000" cy="914400"/>
          </a:xfrm>
          <a:solidFill>
            <a:srgbClr val="001E4A"/>
          </a:solidFill>
        </p:grpSpPr>
        <p:sp>
          <p:nvSpPr>
            <p:cNvPr id="13" name="Isosceles Triangle 12"/>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6" name="Picture 15"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385336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Chart Placeholder 12"/>
          <p:cNvSpPr>
            <a:spLocks noGrp="1"/>
          </p:cNvSpPr>
          <p:nvPr>
            <p:ph type="chart" sz="quarter" idx="20"/>
          </p:nvPr>
        </p:nvSpPr>
        <p:spPr>
          <a:xfrm>
            <a:off x="463825" y="2564999"/>
            <a:ext cx="5448080" cy="3759601"/>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1" name="Content Placeholder 5"/>
          <p:cNvSpPr>
            <a:spLocks noGrp="1"/>
          </p:cNvSpPr>
          <p:nvPr>
            <p:ph sz="quarter" idx="21" hasCustomPrompt="1"/>
          </p:nvPr>
        </p:nvSpPr>
        <p:spPr>
          <a:xfrm>
            <a:off x="6035863" y="2564999"/>
            <a:ext cx="2651760" cy="3759601"/>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a:t>Note some important details on your chart</a:t>
            </a:r>
          </a:p>
        </p:txBody>
      </p:sp>
      <p:grpSp>
        <p:nvGrpSpPr>
          <p:cNvPr id="15" name="Group 14"/>
          <p:cNvGrpSpPr/>
          <p:nvPr userDrawn="1"/>
        </p:nvGrpSpPr>
        <p:grpSpPr>
          <a:xfrm>
            <a:off x="0" y="0"/>
            <a:ext cx="9144000" cy="914400"/>
            <a:chOff x="0" y="0"/>
            <a:chExt cx="9144000" cy="914400"/>
          </a:xfrm>
          <a:solidFill>
            <a:srgbClr val="001E4A"/>
          </a:solidFill>
        </p:grpSpPr>
        <p:sp>
          <p:nvSpPr>
            <p:cNvPr id="16" name="Isosceles Triangle 15"/>
            <p:cNvSpPr/>
            <p:nvPr userDrawn="1"/>
          </p:nvSpPr>
          <p:spPr>
            <a:xfrm rot="10800000">
              <a:off x="304800" y="685800"/>
              <a:ext cx="685800" cy="22860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762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8" name="Picture 17" descr="UMaine_fullcrest_logo4c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52400"/>
            <a:ext cx="1981200" cy="630382"/>
          </a:xfrm>
          <a:prstGeom prst="rect">
            <a:avLst/>
          </a:prstGeom>
        </p:spPr>
      </p:pic>
    </p:spTree>
    <p:extLst>
      <p:ext uri="{BB962C8B-B14F-4D97-AF65-F5344CB8AC3E}">
        <p14:creationId xmlns:p14="http://schemas.microsoft.com/office/powerpoint/2010/main" val="217184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457200" y="2167128"/>
            <a:ext cx="8229600" cy="3621197"/>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0253165"/>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60" r:id="rId3"/>
    <p:sldLayoutId id="2147483662" r:id="rId4"/>
    <p:sldLayoutId id="2147483663" r:id="rId5"/>
    <p:sldLayoutId id="2147483666" r:id="rId6"/>
    <p:sldLayoutId id="2147483667" r:id="rId7"/>
    <p:sldLayoutId id="2147483674" r:id="rId8"/>
    <p:sldLayoutId id="2147483676" r:id="rId9"/>
    <p:sldLayoutId id="2147483675" r:id="rId10"/>
  </p:sldLayoutIdLst>
  <p:txStyles>
    <p:titleStyle>
      <a:lvl1pPr algn="l" defTabSz="457200" rtl="0" eaLnBrk="1" latinLnBrk="0" hangingPunct="1">
        <a:spcBef>
          <a:spcPct val="0"/>
        </a:spcBef>
        <a:buNone/>
        <a:defRPr sz="32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8.tiff"/><Relationship Id="rId4" Type="http://schemas.openxmlformats.org/officeDocument/2006/relationships/image" Target="../media/image17.tiff"/></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6.xml"/><Relationship Id="rId4" Type="http://schemas.openxmlformats.org/officeDocument/2006/relationships/image" Target="../media/image25.tiff"/></Relationships>
</file>

<file path=ppt/slides/_rels/slide1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Sensorineural Loss &amp; Dementia</a:t>
            </a:r>
          </a:p>
        </p:txBody>
      </p:sp>
      <p:sp>
        <p:nvSpPr>
          <p:cNvPr id="3" name="Text Placeholder 2"/>
          <p:cNvSpPr>
            <a:spLocks noGrp="1"/>
          </p:cNvSpPr>
          <p:nvPr>
            <p:ph type="body" sz="quarter" idx="11"/>
          </p:nvPr>
        </p:nvSpPr>
        <p:spPr/>
        <p:txBody>
          <a:bodyPr>
            <a:normAutofit fontScale="92500" lnSpcReduction="10000"/>
          </a:bodyPr>
          <a:lstStyle/>
          <a:p>
            <a:r>
              <a:rPr lang="en-US" dirty="0"/>
              <a:t>Amy Engler Booth, M.A., CCC- A, FAAA, Clinical Faculty/ Director Audiology Clinic </a:t>
            </a:r>
          </a:p>
        </p:txBody>
      </p:sp>
      <p:pic>
        <p:nvPicPr>
          <p:cNvPr id="5" name="Picture Placeholder 4" descr="19987329648_29940440b7_k.jpg"/>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745" r="745"/>
          <a:stretch>
            <a:fillRect/>
          </a:stretch>
        </p:blipFill>
        <p:spPr>
          <a:xfrm>
            <a:off x="609600" y="609600"/>
            <a:ext cx="3657600" cy="5562600"/>
          </a:xfrm>
        </p:spPr>
      </p:pic>
    </p:spTree>
    <p:extLst>
      <p:ext uri="{BB962C8B-B14F-4D97-AF65-F5344CB8AC3E}">
        <p14:creationId xmlns:p14="http://schemas.microsoft.com/office/powerpoint/2010/main" val="94116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6812-DF33-CF40-A98C-98756C11232F}"/>
              </a:ext>
            </a:extLst>
          </p:cNvPr>
          <p:cNvSpPr>
            <a:spLocks noGrp="1"/>
          </p:cNvSpPr>
          <p:nvPr>
            <p:ph type="ctrTitle"/>
          </p:nvPr>
        </p:nvSpPr>
        <p:spPr>
          <a:xfrm>
            <a:off x="685800" y="1676401"/>
            <a:ext cx="7772400" cy="1905000"/>
          </a:xfrm>
        </p:spPr>
        <p:txBody>
          <a:bodyPr/>
          <a:lstStyle/>
          <a:p>
            <a:r>
              <a:rPr lang="en-US" sz="3600" b="1" dirty="0">
                <a:solidFill>
                  <a:srgbClr val="002060"/>
                </a:solidFill>
              </a:rPr>
              <a:t>Communication Strategies</a:t>
            </a:r>
            <a:br>
              <a:rPr lang="en-US" b="1" dirty="0">
                <a:solidFill>
                  <a:srgbClr val="002060"/>
                </a:solidFill>
              </a:rPr>
            </a:br>
            <a:br>
              <a:rPr lang="en-US" b="1" dirty="0">
                <a:solidFill>
                  <a:srgbClr val="002060"/>
                </a:solidFill>
              </a:rPr>
            </a:br>
            <a:endParaRPr lang="en-US" b="1" dirty="0">
              <a:solidFill>
                <a:srgbClr val="002060"/>
              </a:solidFill>
            </a:endParaRPr>
          </a:p>
        </p:txBody>
      </p:sp>
      <p:sp>
        <p:nvSpPr>
          <p:cNvPr id="3" name="Subtitle 2">
            <a:extLst>
              <a:ext uri="{FF2B5EF4-FFF2-40B4-BE49-F238E27FC236}">
                <a16:creationId xmlns:a16="http://schemas.microsoft.com/office/drawing/2014/main" id="{A1BC8017-843E-5C4E-9013-7421D671E8D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BD7C0E0-9102-5A49-90ED-621A179A369F}"/>
              </a:ext>
            </a:extLst>
          </p:cNvPr>
          <p:cNvPicPr>
            <a:picLocks noChangeAspect="1"/>
          </p:cNvPicPr>
          <p:nvPr/>
        </p:nvPicPr>
        <p:blipFill>
          <a:blip r:embed="rId3"/>
          <a:stretch>
            <a:fillRect/>
          </a:stretch>
        </p:blipFill>
        <p:spPr>
          <a:xfrm>
            <a:off x="1371600" y="3200400"/>
            <a:ext cx="6400800" cy="3581400"/>
          </a:xfrm>
          <a:prstGeom prst="rect">
            <a:avLst/>
          </a:prstGeom>
        </p:spPr>
      </p:pic>
    </p:spTree>
    <p:extLst>
      <p:ext uri="{BB962C8B-B14F-4D97-AF65-F5344CB8AC3E}">
        <p14:creationId xmlns:p14="http://schemas.microsoft.com/office/powerpoint/2010/main" val="165578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2914E-F861-094B-B5A8-24DEFF9284A9}"/>
              </a:ext>
            </a:extLst>
          </p:cNvPr>
          <p:cNvSpPr>
            <a:spLocks noGrp="1"/>
          </p:cNvSpPr>
          <p:nvPr>
            <p:ph idx="1"/>
          </p:nvPr>
        </p:nvSpPr>
        <p:spPr/>
        <p:txBody>
          <a:bodyPr/>
          <a:lstStyle/>
          <a:p>
            <a:r>
              <a:rPr lang="en-US" dirty="0"/>
              <a:t>Clear Speech is NOT a substitute for other well known strategies. </a:t>
            </a:r>
          </a:p>
          <a:p>
            <a:r>
              <a:rPr lang="en-US" dirty="0"/>
              <a:t>Background noise needs reduced.</a:t>
            </a:r>
          </a:p>
          <a:p>
            <a:r>
              <a:rPr lang="en-US" dirty="0"/>
              <a:t>Avoid trying to communicate from different rooms or with your back turned.</a:t>
            </a:r>
          </a:p>
          <a:p>
            <a:r>
              <a:rPr lang="en-US" dirty="0"/>
              <a:t>Make certain your face is well lit (avoid standing with your back to the light).</a:t>
            </a:r>
          </a:p>
        </p:txBody>
      </p:sp>
      <p:sp>
        <p:nvSpPr>
          <p:cNvPr id="3" name="Text Placeholder 2">
            <a:extLst>
              <a:ext uri="{FF2B5EF4-FFF2-40B4-BE49-F238E27FC236}">
                <a16:creationId xmlns:a16="http://schemas.microsoft.com/office/drawing/2014/main" id="{AB78E1F4-5A6D-4049-93CB-275F01187FD3}"/>
              </a:ext>
            </a:extLst>
          </p:cNvPr>
          <p:cNvSpPr>
            <a:spLocks noGrp="1"/>
          </p:cNvSpPr>
          <p:nvPr>
            <p:ph type="body" sz="half" idx="2"/>
          </p:nvPr>
        </p:nvSpPr>
        <p:spPr/>
        <p:txBody>
          <a:bodyPr/>
          <a:lstStyle/>
          <a:p>
            <a:r>
              <a:rPr lang="en-US" b="1" dirty="0"/>
              <a:t>Clear Speech is:</a:t>
            </a:r>
          </a:p>
          <a:p>
            <a:pPr marL="285750" indent="-285750">
              <a:buFontTx/>
              <a:buChar char="-"/>
            </a:pPr>
            <a:r>
              <a:rPr lang="en-US" b="1" dirty="0"/>
              <a:t>Accurate and fully formed</a:t>
            </a:r>
          </a:p>
          <a:p>
            <a:pPr marL="285750" indent="-285750">
              <a:buFontTx/>
              <a:buChar char="-"/>
            </a:pPr>
            <a:r>
              <a:rPr lang="en-US" b="1" dirty="0">
                <a:solidFill>
                  <a:srgbClr val="FF0000"/>
                </a:solidFill>
              </a:rPr>
              <a:t>Naturally slower</a:t>
            </a:r>
          </a:p>
          <a:p>
            <a:pPr marL="285750" indent="-285750">
              <a:buFontTx/>
              <a:buChar char="-"/>
            </a:pPr>
            <a:r>
              <a:rPr lang="en-US" b="1" dirty="0">
                <a:solidFill>
                  <a:srgbClr val="FF0000"/>
                </a:solidFill>
              </a:rPr>
              <a:t>Naturally louder</a:t>
            </a:r>
          </a:p>
          <a:p>
            <a:pPr marL="285750" indent="-285750">
              <a:buFontTx/>
              <a:buChar char="-"/>
            </a:pPr>
            <a:r>
              <a:rPr lang="en-US" b="1" dirty="0">
                <a:solidFill>
                  <a:srgbClr val="FF0000"/>
                </a:solidFill>
              </a:rPr>
              <a:t>Naturally lower pitched</a:t>
            </a:r>
          </a:p>
          <a:p>
            <a:pPr marL="285750" indent="-285750">
              <a:buFontTx/>
              <a:buChar char="-"/>
            </a:pPr>
            <a:r>
              <a:rPr lang="en-US" b="1" dirty="0"/>
              <a:t>Lively, with a full range of voice intonation and stress on key words</a:t>
            </a:r>
          </a:p>
          <a:p>
            <a:pPr marL="285750" indent="-285750">
              <a:buFontTx/>
              <a:buChar char="-"/>
            </a:pPr>
            <a:r>
              <a:rPr lang="en-US" b="1" dirty="0"/>
              <a:t>Characterized by pauses between all phrases and sentences</a:t>
            </a:r>
          </a:p>
          <a:p>
            <a:endParaRPr lang="en-US" dirty="0"/>
          </a:p>
          <a:p>
            <a:endParaRPr lang="en-US" dirty="0"/>
          </a:p>
        </p:txBody>
      </p:sp>
      <p:sp>
        <p:nvSpPr>
          <p:cNvPr id="4" name="Text Placeholder 3">
            <a:extLst>
              <a:ext uri="{FF2B5EF4-FFF2-40B4-BE49-F238E27FC236}">
                <a16:creationId xmlns:a16="http://schemas.microsoft.com/office/drawing/2014/main" id="{706D44A2-9C8F-5347-8ECA-0952B59A7342}"/>
              </a:ext>
            </a:extLst>
          </p:cNvPr>
          <p:cNvSpPr>
            <a:spLocks noGrp="1"/>
          </p:cNvSpPr>
          <p:nvPr>
            <p:ph type="body" sz="quarter" idx="10"/>
          </p:nvPr>
        </p:nvSpPr>
        <p:spPr/>
        <p:txBody>
          <a:bodyPr>
            <a:normAutofit fontScale="92500"/>
          </a:bodyPr>
          <a:lstStyle/>
          <a:p>
            <a:r>
              <a:rPr lang="en-US" b="1" dirty="0">
                <a:solidFill>
                  <a:srgbClr val="002060"/>
                </a:solidFill>
              </a:rPr>
              <a:t>Clear Speech: Making Conversation Easier</a:t>
            </a:r>
          </a:p>
        </p:txBody>
      </p:sp>
    </p:spTree>
    <p:extLst>
      <p:ext uri="{BB962C8B-B14F-4D97-AF65-F5344CB8AC3E}">
        <p14:creationId xmlns:p14="http://schemas.microsoft.com/office/powerpoint/2010/main" val="417617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97C35-45B6-1046-BC8A-CF741B8461DD}"/>
              </a:ext>
            </a:extLst>
          </p:cNvPr>
          <p:cNvSpPr>
            <a:spLocks noGrp="1"/>
          </p:cNvSpPr>
          <p:nvPr>
            <p:ph idx="1"/>
          </p:nvPr>
        </p:nvSpPr>
        <p:spPr/>
        <p:txBody>
          <a:bodyPr>
            <a:normAutofit/>
          </a:bodyPr>
          <a:lstStyle/>
          <a:p>
            <a:r>
              <a:rPr lang="en-US" sz="2800" b="1" dirty="0"/>
              <a:t>Rate of Speech v. Listening Ability</a:t>
            </a:r>
          </a:p>
          <a:p>
            <a:r>
              <a:rPr lang="en-US" sz="2800" b="1" dirty="0"/>
              <a:t>Voice raises in pitch as volume increases</a:t>
            </a:r>
          </a:p>
          <a:p>
            <a:r>
              <a:rPr lang="en-US" sz="2800" b="1" dirty="0"/>
              <a:t>Most individuals have better hearing in lower frequencies</a:t>
            </a:r>
          </a:p>
        </p:txBody>
      </p:sp>
      <p:sp>
        <p:nvSpPr>
          <p:cNvPr id="3" name="Text Placeholder 2">
            <a:extLst>
              <a:ext uri="{FF2B5EF4-FFF2-40B4-BE49-F238E27FC236}">
                <a16:creationId xmlns:a16="http://schemas.microsoft.com/office/drawing/2014/main" id="{91D537FD-40FF-BE47-B0EC-9E882EFB2F0D}"/>
              </a:ext>
            </a:extLst>
          </p:cNvPr>
          <p:cNvSpPr>
            <a:spLocks noGrp="1"/>
          </p:cNvSpPr>
          <p:nvPr>
            <p:ph type="body" sz="half" idx="2"/>
          </p:nvPr>
        </p:nvSpPr>
        <p:spPr/>
        <p:txBody>
          <a:bodyPr/>
          <a:lstStyle/>
          <a:p>
            <a:endParaRPr lang="en-US" dirty="0"/>
          </a:p>
        </p:txBody>
      </p:sp>
      <p:sp>
        <p:nvSpPr>
          <p:cNvPr id="4" name="Text Placeholder 3">
            <a:extLst>
              <a:ext uri="{FF2B5EF4-FFF2-40B4-BE49-F238E27FC236}">
                <a16:creationId xmlns:a16="http://schemas.microsoft.com/office/drawing/2014/main" id="{B57A411F-25AC-AD46-B25B-9411594F0667}"/>
              </a:ext>
            </a:extLst>
          </p:cNvPr>
          <p:cNvSpPr>
            <a:spLocks noGrp="1"/>
          </p:cNvSpPr>
          <p:nvPr>
            <p:ph type="body" sz="quarter" idx="10"/>
          </p:nvPr>
        </p:nvSpPr>
        <p:spPr/>
        <p:txBody>
          <a:bodyPr>
            <a:normAutofit fontScale="92500"/>
          </a:bodyPr>
          <a:lstStyle/>
          <a:p>
            <a:r>
              <a:rPr lang="en-US" b="1" dirty="0">
                <a:solidFill>
                  <a:srgbClr val="FF0000"/>
                </a:solidFill>
              </a:rPr>
              <a:t>Naturally slower, louder, and lower pitched</a:t>
            </a:r>
          </a:p>
        </p:txBody>
      </p:sp>
      <p:pic>
        <p:nvPicPr>
          <p:cNvPr id="5" name="Picture 4">
            <a:extLst>
              <a:ext uri="{FF2B5EF4-FFF2-40B4-BE49-F238E27FC236}">
                <a16:creationId xmlns:a16="http://schemas.microsoft.com/office/drawing/2014/main" id="{0296DD6A-53E9-C342-9721-E256E107A414}"/>
              </a:ext>
            </a:extLst>
          </p:cNvPr>
          <p:cNvPicPr>
            <a:picLocks noChangeAspect="1"/>
          </p:cNvPicPr>
          <p:nvPr/>
        </p:nvPicPr>
        <p:blipFill>
          <a:blip r:embed="rId3"/>
          <a:stretch>
            <a:fillRect/>
          </a:stretch>
        </p:blipFill>
        <p:spPr>
          <a:xfrm>
            <a:off x="-19843" y="2962671"/>
            <a:ext cx="3733800" cy="2563019"/>
          </a:xfrm>
          <a:prstGeom prst="rect">
            <a:avLst/>
          </a:prstGeom>
        </p:spPr>
      </p:pic>
    </p:spTree>
    <p:extLst>
      <p:ext uri="{BB962C8B-B14F-4D97-AF65-F5344CB8AC3E}">
        <p14:creationId xmlns:p14="http://schemas.microsoft.com/office/powerpoint/2010/main" val="359561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DF5A8F-49A9-6F4A-8EF8-B2BCF12C8CB2}"/>
              </a:ext>
            </a:extLst>
          </p:cNvPr>
          <p:cNvSpPr>
            <a:spLocks noGrp="1"/>
          </p:cNvSpPr>
          <p:nvPr>
            <p:ph sz="half" idx="2"/>
          </p:nvPr>
        </p:nvSpPr>
        <p:spPr/>
        <p:txBody>
          <a:bodyPr>
            <a:normAutofit/>
          </a:bodyPr>
          <a:lstStyle/>
          <a:p>
            <a:pPr marL="0" indent="0">
              <a:buNone/>
            </a:pPr>
            <a:r>
              <a:rPr lang="en-US" sz="4000" b="1" dirty="0"/>
              <a:t>Sometimes I say “huh?” then answer the question before the person even repeats themselves.  I’m not deaf, my brain is lagging behind like a 2005 Dell Desktop X</a:t>
            </a:r>
          </a:p>
        </p:txBody>
      </p:sp>
    </p:spTree>
    <p:extLst>
      <p:ext uri="{BB962C8B-B14F-4D97-AF65-F5344CB8AC3E}">
        <p14:creationId xmlns:p14="http://schemas.microsoft.com/office/powerpoint/2010/main" val="298166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8233DF-E9A3-2740-90F1-4DD6EA7B0319}"/>
              </a:ext>
            </a:extLst>
          </p:cNvPr>
          <p:cNvPicPr>
            <a:picLocks noGrp="1" noChangeAspect="1"/>
          </p:cNvPicPr>
          <p:nvPr>
            <p:ph idx="1"/>
          </p:nvPr>
        </p:nvPicPr>
        <p:blipFill>
          <a:blip r:embed="rId3"/>
          <a:stretch>
            <a:fillRect/>
          </a:stretch>
        </p:blipFill>
        <p:spPr>
          <a:xfrm>
            <a:off x="5156200" y="3075781"/>
            <a:ext cx="2336800" cy="2336800"/>
          </a:xfrm>
        </p:spPr>
      </p:pic>
      <p:sp>
        <p:nvSpPr>
          <p:cNvPr id="3" name="Text Placeholder 2">
            <a:extLst>
              <a:ext uri="{FF2B5EF4-FFF2-40B4-BE49-F238E27FC236}">
                <a16:creationId xmlns:a16="http://schemas.microsoft.com/office/drawing/2014/main" id="{89A979F3-D3AE-634F-80AE-EE9233E0A85E}"/>
              </a:ext>
            </a:extLst>
          </p:cNvPr>
          <p:cNvSpPr>
            <a:spLocks noGrp="1"/>
          </p:cNvSpPr>
          <p:nvPr>
            <p:ph type="body" sz="half" idx="2"/>
          </p:nvPr>
        </p:nvSpPr>
        <p:spPr/>
        <p:txBody>
          <a:bodyPr/>
          <a:lstStyle/>
          <a:p>
            <a:endParaRPr lang="en-US" dirty="0"/>
          </a:p>
        </p:txBody>
      </p:sp>
      <p:sp>
        <p:nvSpPr>
          <p:cNvPr id="4" name="Text Placeholder 3">
            <a:extLst>
              <a:ext uri="{FF2B5EF4-FFF2-40B4-BE49-F238E27FC236}">
                <a16:creationId xmlns:a16="http://schemas.microsoft.com/office/drawing/2014/main" id="{899CDDC9-4246-7946-A873-5A3E582A5FD4}"/>
              </a:ext>
            </a:extLst>
          </p:cNvPr>
          <p:cNvSpPr>
            <a:spLocks noGrp="1"/>
          </p:cNvSpPr>
          <p:nvPr>
            <p:ph type="body" sz="quarter" idx="10"/>
          </p:nvPr>
        </p:nvSpPr>
        <p:spPr>
          <a:xfrm>
            <a:off x="457200" y="1143000"/>
            <a:ext cx="8229600" cy="914400"/>
          </a:xfrm>
        </p:spPr>
        <p:txBody>
          <a:bodyPr>
            <a:noAutofit/>
          </a:bodyPr>
          <a:lstStyle/>
          <a:p>
            <a:r>
              <a:rPr lang="en-US" b="1" dirty="0">
                <a:solidFill>
                  <a:srgbClr val="002060"/>
                </a:solidFill>
              </a:rPr>
              <a:t>Care Intervention: Helping Individuals with Hearing Loss and Dementia</a:t>
            </a:r>
          </a:p>
        </p:txBody>
      </p:sp>
      <p:pic>
        <p:nvPicPr>
          <p:cNvPr id="6" name="Picture 5">
            <a:extLst>
              <a:ext uri="{FF2B5EF4-FFF2-40B4-BE49-F238E27FC236}">
                <a16:creationId xmlns:a16="http://schemas.microsoft.com/office/drawing/2014/main" id="{4AC6E56A-AD0B-BE43-B0A5-74BD3CF9D9E5}"/>
              </a:ext>
            </a:extLst>
          </p:cNvPr>
          <p:cNvPicPr>
            <a:picLocks noChangeAspect="1"/>
          </p:cNvPicPr>
          <p:nvPr/>
        </p:nvPicPr>
        <p:blipFill>
          <a:blip r:embed="rId4"/>
          <a:stretch>
            <a:fillRect/>
          </a:stretch>
        </p:blipFill>
        <p:spPr>
          <a:xfrm>
            <a:off x="3860800" y="2717800"/>
            <a:ext cx="1422400" cy="1422400"/>
          </a:xfrm>
          <a:prstGeom prst="rect">
            <a:avLst/>
          </a:prstGeom>
        </p:spPr>
      </p:pic>
      <p:pic>
        <p:nvPicPr>
          <p:cNvPr id="9" name="Picture 8">
            <a:extLst>
              <a:ext uri="{FF2B5EF4-FFF2-40B4-BE49-F238E27FC236}">
                <a16:creationId xmlns:a16="http://schemas.microsoft.com/office/drawing/2014/main" id="{66D86579-A25A-6D40-9269-110E10A78090}"/>
              </a:ext>
            </a:extLst>
          </p:cNvPr>
          <p:cNvPicPr>
            <a:picLocks noChangeAspect="1"/>
          </p:cNvPicPr>
          <p:nvPr/>
        </p:nvPicPr>
        <p:blipFill>
          <a:blip r:embed="rId5"/>
          <a:stretch>
            <a:fillRect/>
          </a:stretch>
        </p:blipFill>
        <p:spPr>
          <a:xfrm>
            <a:off x="970757" y="3016899"/>
            <a:ext cx="2494756" cy="2454564"/>
          </a:xfrm>
          <a:prstGeom prst="rect">
            <a:avLst/>
          </a:prstGeom>
        </p:spPr>
      </p:pic>
    </p:spTree>
    <p:extLst>
      <p:ext uri="{BB962C8B-B14F-4D97-AF65-F5344CB8AC3E}">
        <p14:creationId xmlns:p14="http://schemas.microsoft.com/office/powerpoint/2010/main" val="172253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FD96B77-B859-004F-A0BD-2086202B68B5}"/>
              </a:ext>
            </a:extLst>
          </p:cNvPr>
          <p:cNvPicPr>
            <a:picLocks noGrp="1" noChangeAspect="1"/>
          </p:cNvPicPr>
          <p:nvPr>
            <p:ph sz="half" idx="2"/>
          </p:nvPr>
        </p:nvPicPr>
        <p:blipFill>
          <a:blip r:embed="rId3"/>
          <a:stretch>
            <a:fillRect/>
          </a:stretch>
        </p:blipFill>
        <p:spPr>
          <a:xfrm>
            <a:off x="1524000" y="2743200"/>
            <a:ext cx="1828800" cy="1600200"/>
          </a:xfrm>
        </p:spPr>
      </p:pic>
      <p:pic>
        <p:nvPicPr>
          <p:cNvPr id="4" name="Picture 3">
            <a:extLst>
              <a:ext uri="{FF2B5EF4-FFF2-40B4-BE49-F238E27FC236}">
                <a16:creationId xmlns:a16="http://schemas.microsoft.com/office/drawing/2014/main" id="{F2E5E8EE-62C5-C64D-B417-5FB7080D2C0D}"/>
              </a:ext>
            </a:extLst>
          </p:cNvPr>
          <p:cNvPicPr>
            <a:picLocks noChangeAspect="1"/>
          </p:cNvPicPr>
          <p:nvPr/>
        </p:nvPicPr>
        <p:blipFill>
          <a:blip r:embed="rId4"/>
          <a:stretch>
            <a:fillRect/>
          </a:stretch>
        </p:blipFill>
        <p:spPr>
          <a:xfrm>
            <a:off x="3733800" y="1086427"/>
            <a:ext cx="2133600" cy="1663700"/>
          </a:xfrm>
          <a:prstGeom prst="rect">
            <a:avLst/>
          </a:prstGeom>
        </p:spPr>
      </p:pic>
      <p:pic>
        <p:nvPicPr>
          <p:cNvPr id="5" name="Picture 4">
            <a:extLst>
              <a:ext uri="{FF2B5EF4-FFF2-40B4-BE49-F238E27FC236}">
                <a16:creationId xmlns:a16="http://schemas.microsoft.com/office/drawing/2014/main" id="{FF9203CD-AED1-DC43-87DB-3319995DFEAC}"/>
              </a:ext>
            </a:extLst>
          </p:cNvPr>
          <p:cNvPicPr>
            <a:picLocks noChangeAspect="1"/>
          </p:cNvPicPr>
          <p:nvPr/>
        </p:nvPicPr>
        <p:blipFill>
          <a:blip r:embed="rId5"/>
          <a:stretch>
            <a:fillRect/>
          </a:stretch>
        </p:blipFill>
        <p:spPr>
          <a:xfrm>
            <a:off x="5867400" y="2832100"/>
            <a:ext cx="2590799" cy="2349500"/>
          </a:xfrm>
          <a:prstGeom prst="rect">
            <a:avLst/>
          </a:prstGeom>
        </p:spPr>
      </p:pic>
      <p:pic>
        <p:nvPicPr>
          <p:cNvPr id="6" name="Picture 5">
            <a:extLst>
              <a:ext uri="{FF2B5EF4-FFF2-40B4-BE49-F238E27FC236}">
                <a16:creationId xmlns:a16="http://schemas.microsoft.com/office/drawing/2014/main" id="{B079C182-64AB-874B-96EE-8E35B3956E7E}"/>
              </a:ext>
            </a:extLst>
          </p:cNvPr>
          <p:cNvPicPr>
            <a:picLocks noChangeAspect="1"/>
          </p:cNvPicPr>
          <p:nvPr/>
        </p:nvPicPr>
        <p:blipFill>
          <a:blip r:embed="rId6"/>
          <a:stretch>
            <a:fillRect/>
          </a:stretch>
        </p:blipFill>
        <p:spPr>
          <a:xfrm>
            <a:off x="3657022" y="4267200"/>
            <a:ext cx="2287155" cy="1828800"/>
          </a:xfrm>
          <a:prstGeom prst="rect">
            <a:avLst/>
          </a:prstGeom>
        </p:spPr>
      </p:pic>
    </p:spTree>
    <p:extLst>
      <p:ext uri="{BB962C8B-B14F-4D97-AF65-F5344CB8AC3E}">
        <p14:creationId xmlns:p14="http://schemas.microsoft.com/office/powerpoint/2010/main" val="222289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38AA81-15E5-1448-BEB9-2D192EB7E1DC}"/>
              </a:ext>
            </a:extLst>
          </p:cNvPr>
          <p:cNvPicPr>
            <a:picLocks noGrp="1" noChangeAspect="1"/>
          </p:cNvPicPr>
          <p:nvPr>
            <p:ph idx="1"/>
          </p:nvPr>
        </p:nvPicPr>
        <p:blipFill>
          <a:blip r:embed="rId2"/>
          <a:stretch>
            <a:fillRect/>
          </a:stretch>
        </p:blipFill>
        <p:spPr>
          <a:xfrm>
            <a:off x="3380508" y="2137064"/>
            <a:ext cx="2369127" cy="1752600"/>
          </a:xfrm>
        </p:spPr>
      </p:pic>
      <p:sp>
        <p:nvSpPr>
          <p:cNvPr id="3" name="Text Placeholder 2">
            <a:extLst>
              <a:ext uri="{FF2B5EF4-FFF2-40B4-BE49-F238E27FC236}">
                <a16:creationId xmlns:a16="http://schemas.microsoft.com/office/drawing/2014/main" id="{9C74B9DC-F206-8B43-A4FB-A1BAAC3DF890}"/>
              </a:ext>
            </a:extLst>
          </p:cNvPr>
          <p:cNvSpPr>
            <a:spLocks noGrp="1"/>
          </p:cNvSpPr>
          <p:nvPr>
            <p:ph type="body" sz="half" idx="2"/>
          </p:nvPr>
        </p:nvSpPr>
        <p:spPr>
          <a:xfrm>
            <a:off x="228600" y="2098964"/>
            <a:ext cx="3236913" cy="4759036"/>
          </a:xfrm>
        </p:spPr>
        <p:txBody>
          <a:bodyPr>
            <a:normAutofit fontScale="92500" lnSpcReduction="20000"/>
          </a:bodyPr>
          <a:lstStyle/>
          <a:p>
            <a:r>
              <a:rPr lang="en-US" dirty="0"/>
              <a:t> </a:t>
            </a:r>
            <a:r>
              <a:rPr lang="en-US" sz="2400" b="1" dirty="0">
                <a:solidFill>
                  <a:srgbClr val="002060"/>
                </a:solidFill>
              </a:rPr>
              <a:t>Around the room are a few stacks of pictures of tools discussed today.</a:t>
            </a:r>
          </a:p>
          <a:p>
            <a:endParaRPr lang="en-US" sz="2400" b="1" dirty="0">
              <a:solidFill>
                <a:srgbClr val="002060"/>
              </a:solidFill>
            </a:endParaRPr>
          </a:p>
          <a:p>
            <a:r>
              <a:rPr lang="en-US" sz="2400" b="1" dirty="0">
                <a:solidFill>
                  <a:srgbClr val="002060"/>
                </a:solidFill>
              </a:rPr>
              <a:t>We will examine a few case studies of individuals with hearing loss and dementia.</a:t>
            </a:r>
          </a:p>
          <a:p>
            <a:endParaRPr lang="en-US" sz="2400" b="1" dirty="0">
              <a:solidFill>
                <a:srgbClr val="002060"/>
              </a:solidFill>
            </a:endParaRPr>
          </a:p>
          <a:p>
            <a:r>
              <a:rPr lang="en-US" sz="2400" b="1" dirty="0">
                <a:solidFill>
                  <a:srgbClr val="002060"/>
                </a:solidFill>
              </a:rPr>
              <a:t>Work with others to determine what tools would be helpful for the following individuals</a:t>
            </a:r>
          </a:p>
        </p:txBody>
      </p:sp>
      <p:sp>
        <p:nvSpPr>
          <p:cNvPr id="4" name="Text Placeholder 3">
            <a:extLst>
              <a:ext uri="{FF2B5EF4-FFF2-40B4-BE49-F238E27FC236}">
                <a16:creationId xmlns:a16="http://schemas.microsoft.com/office/drawing/2014/main" id="{7BBDA3FE-52FB-2741-B0BA-A2C049EB5621}"/>
              </a:ext>
            </a:extLst>
          </p:cNvPr>
          <p:cNvSpPr>
            <a:spLocks noGrp="1"/>
          </p:cNvSpPr>
          <p:nvPr>
            <p:ph type="body" sz="quarter" idx="10"/>
          </p:nvPr>
        </p:nvSpPr>
        <p:spPr>
          <a:xfrm>
            <a:off x="228600" y="990600"/>
            <a:ext cx="8458200" cy="1295400"/>
          </a:xfrm>
        </p:spPr>
        <p:txBody>
          <a:bodyPr>
            <a:normAutofit/>
          </a:bodyPr>
          <a:lstStyle/>
          <a:p>
            <a:r>
              <a:rPr lang="en-US" sz="4000" b="1" dirty="0">
                <a:solidFill>
                  <a:srgbClr val="002060"/>
                </a:solidFill>
              </a:rPr>
              <a:t>Case Studies</a:t>
            </a:r>
          </a:p>
        </p:txBody>
      </p:sp>
      <p:pic>
        <p:nvPicPr>
          <p:cNvPr id="7" name="Picture 6">
            <a:extLst>
              <a:ext uri="{FF2B5EF4-FFF2-40B4-BE49-F238E27FC236}">
                <a16:creationId xmlns:a16="http://schemas.microsoft.com/office/drawing/2014/main" id="{A15A22BE-B069-E140-B21E-A10EA1B15379}"/>
              </a:ext>
            </a:extLst>
          </p:cNvPr>
          <p:cNvPicPr>
            <a:picLocks noChangeAspect="1"/>
          </p:cNvPicPr>
          <p:nvPr/>
        </p:nvPicPr>
        <p:blipFill>
          <a:blip r:embed="rId3"/>
          <a:stretch>
            <a:fillRect/>
          </a:stretch>
        </p:blipFill>
        <p:spPr>
          <a:xfrm>
            <a:off x="6019800" y="2286000"/>
            <a:ext cx="3124199" cy="1911350"/>
          </a:xfrm>
          <a:prstGeom prst="rect">
            <a:avLst/>
          </a:prstGeom>
        </p:spPr>
      </p:pic>
      <p:pic>
        <p:nvPicPr>
          <p:cNvPr id="8" name="Picture 7">
            <a:extLst>
              <a:ext uri="{FF2B5EF4-FFF2-40B4-BE49-F238E27FC236}">
                <a16:creationId xmlns:a16="http://schemas.microsoft.com/office/drawing/2014/main" id="{E9AE9153-D2BF-A648-A4B3-EE103C79A107}"/>
              </a:ext>
            </a:extLst>
          </p:cNvPr>
          <p:cNvPicPr>
            <a:picLocks noChangeAspect="1"/>
          </p:cNvPicPr>
          <p:nvPr/>
        </p:nvPicPr>
        <p:blipFill>
          <a:blip r:embed="rId4"/>
          <a:stretch>
            <a:fillRect/>
          </a:stretch>
        </p:blipFill>
        <p:spPr>
          <a:xfrm>
            <a:off x="5000334" y="4197350"/>
            <a:ext cx="2391065" cy="1822450"/>
          </a:xfrm>
          <a:prstGeom prst="rect">
            <a:avLst/>
          </a:prstGeom>
        </p:spPr>
      </p:pic>
    </p:spTree>
    <p:extLst>
      <p:ext uri="{BB962C8B-B14F-4D97-AF65-F5344CB8AC3E}">
        <p14:creationId xmlns:p14="http://schemas.microsoft.com/office/powerpoint/2010/main" val="16181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2EC505-75F2-2A4C-B14B-CE1F805E5952}"/>
              </a:ext>
            </a:extLst>
          </p:cNvPr>
          <p:cNvSpPr>
            <a:spLocks noGrp="1"/>
          </p:cNvSpPr>
          <p:nvPr>
            <p:ph type="body" sz="quarter" idx="10"/>
          </p:nvPr>
        </p:nvSpPr>
        <p:spPr>
          <a:xfrm>
            <a:off x="4953000" y="2590800"/>
            <a:ext cx="3581400" cy="2362200"/>
          </a:xfrm>
        </p:spPr>
        <p:txBody>
          <a:bodyPr/>
          <a:lstStyle/>
          <a:p>
            <a:r>
              <a:rPr lang="en-US" dirty="0"/>
              <a:t>Thank you!</a:t>
            </a:r>
          </a:p>
        </p:txBody>
      </p:sp>
      <p:sp>
        <p:nvSpPr>
          <p:cNvPr id="3" name="Text Placeholder 2">
            <a:extLst>
              <a:ext uri="{FF2B5EF4-FFF2-40B4-BE49-F238E27FC236}">
                <a16:creationId xmlns:a16="http://schemas.microsoft.com/office/drawing/2014/main" id="{172091FD-8946-C741-96D3-05AA6BCD9B0A}"/>
              </a:ext>
            </a:extLst>
          </p:cNvPr>
          <p:cNvSpPr>
            <a:spLocks noGrp="1"/>
          </p:cNvSpPr>
          <p:nvPr>
            <p:ph type="body" sz="quarter" idx="11"/>
          </p:nvPr>
        </p:nvSpPr>
        <p:spPr>
          <a:xfrm>
            <a:off x="4953000" y="4953001"/>
            <a:ext cx="3581400" cy="1600200"/>
          </a:xfrm>
        </p:spPr>
        <p:txBody>
          <a:bodyPr>
            <a:normAutofit/>
          </a:bodyPr>
          <a:lstStyle/>
          <a:p>
            <a:r>
              <a:rPr lang="en-US" sz="2400" b="1" dirty="0"/>
              <a:t>Contact Information:</a:t>
            </a:r>
          </a:p>
          <a:p>
            <a:r>
              <a:rPr lang="en-US" sz="2400" b="1" dirty="0"/>
              <a:t>581-2006</a:t>
            </a:r>
          </a:p>
          <a:p>
            <a:r>
              <a:rPr lang="en-US" sz="2400" b="1" dirty="0" err="1"/>
              <a:t>abooth@maine.edu</a:t>
            </a:r>
            <a:endParaRPr lang="en-US" sz="2400" b="1" dirty="0"/>
          </a:p>
        </p:txBody>
      </p:sp>
      <p:pic>
        <p:nvPicPr>
          <p:cNvPr id="5" name="Picture Placeholder 4">
            <a:extLst>
              <a:ext uri="{FF2B5EF4-FFF2-40B4-BE49-F238E27FC236}">
                <a16:creationId xmlns:a16="http://schemas.microsoft.com/office/drawing/2014/main" id="{21B3A477-DCAB-3744-B922-276C095642F8}"/>
              </a:ext>
            </a:extLst>
          </p:cNvPr>
          <p:cNvPicPr>
            <a:picLocks noGrp="1" noChangeAspect="1"/>
          </p:cNvPicPr>
          <p:nvPr>
            <p:ph type="pic" sz="quarter" idx="12"/>
          </p:nvPr>
        </p:nvPicPr>
        <p:blipFill>
          <a:blip r:embed="rId2"/>
          <a:srcRect l="31465" r="31465"/>
          <a:stretch>
            <a:fillRect/>
          </a:stretch>
        </p:blipFill>
        <p:spPr>
          <a:xfrm>
            <a:off x="838200" y="609600"/>
            <a:ext cx="3276600" cy="5562600"/>
          </a:xfrm>
        </p:spPr>
      </p:pic>
    </p:spTree>
    <p:extLst>
      <p:ext uri="{BB962C8B-B14F-4D97-AF65-F5344CB8AC3E}">
        <p14:creationId xmlns:p14="http://schemas.microsoft.com/office/powerpoint/2010/main" val="334413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2D7F33-0D00-0A46-9BB1-A2F000C9D739}"/>
              </a:ext>
            </a:extLst>
          </p:cNvPr>
          <p:cNvSpPr>
            <a:spLocks noGrp="1"/>
          </p:cNvSpPr>
          <p:nvPr>
            <p:ph type="body" idx="1"/>
          </p:nvPr>
        </p:nvSpPr>
        <p:spPr/>
        <p:txBody>
          <a:bodyPr>
            <a:normAutofit fontScale="92500"/>
          </a:bodyPr>
          <a:lstStyle/>
          <a:p>
            <a:r>
              <a:rPr lang="en-US" dirty="0"/>
              <a:t>1.Sensorineural Hearing Loss 101</a:t>
            </a:r>
          </a:p>
        </p:txBody>
      </p:sp>
      <p:pic>
        <p:nvPicPr>
          <p:cNvPr id="6" name="Content Placeholder 5">
            <a:extLst>
              <a:ext uri="{FF2B5EF4-FFF2-40B4-BE49-F238E27FC236}">
                <a16:creationId xmlns:a16="http://schemas.microsoft.com/office/drawing/2014/main" id="{094FCCB4-BA83-5949-9F67-5496B4AB7F3B}"/>
              </a:ext>
            </a:extLst>
          </p:cNvPr>
          <p:cNvPicPr>
            <a:picLocks noGrp="1" noChangeAspect="1"/>
          </p:cNvPicPr>
          <p:nvPr>
            <p:ph sz="half" idx="2"/>
          </p:nvPr>
        </p:nvPicPr>
        <p:blipFill>
          <a:blip r:embed="rId3"/>
          <a:stretch>
            <a:fillRect/>
          </a:stretch>
        </p:blipFill>
        <p:spPr>
          <a:xfrm>
            <a:off x="913368" y="3017838"/>
            <a:ext cx="3127851" cy="2773362"/>
          </a:xfrm>
        </p:spPr>
      </p:pic>
      <p:sp>
        <p:nvSpPr>
          <p:cNvPr id="4" name="Text Placeholder 3">
            <a:extLst>
              <a:ext uri="{FF2B5EF4-FFF2-40B4-BE49-F238E27FC236}">
                <a16:creationId xmlns:a16="http://schemas.microsoft.com/office/drawing/2014/main" id="{F6401DCC-2DB2-E746-AC41-131A36F553AF}"/>
              </a:ext>
            </a:extLst>
          </p:cNvPr>
          <p:cNvSpPr>
            <a:spLocks noGrp="1"/>
          </p:cNvSpPr>
          <p:nvPr>
            <p:ph type="body" sz="quarter" idx="3"/>
          </p:nvPr>
        </p:nvSpPr>
        <p:spPr/>
        <p:txBody>
          <a:bodyPr>
            <a:normAutofit fontScale="77500" lnSpcReduction="20000"/>
          </a:bodyPr>
          <a:lstStyle/>
          <a:p>
            <a:r>
              <a:rPr lang="en-US" dirty="0"/>
              <a:t>2. Relationship Between Hearing Loss and Dementia</a:t>
            </a:r>
          </a:p>
        </p:txBody>
      </p:sp>
      <p:pic>
        <p:nvPicPr>
          <p:cNvPr id="7" name="Content Placeholder 6">
            <a:extLst>
              <a:ext uri="{FF2B5EF4-FFF2-40B4-BE49-F238E27FC236}">
                <a16:creationId xmlns:a16="http://schemas.microsoft.com/office/drawing/2014/main" id="{79B01411-39BB-294E-AE93-BAA0DCF499B0}"/>
              </a:ext>
            </a:extLst>
          </p:cNvPr>
          <p:cNvPicPr>
            <a:picLocks noGrp="1" noChangeAspect="1"/>
          </p:cNvPicPr>
          <p:nvPr>
            <p:ph sz="quarter" idx="4"/>
          </p:nvPr>
        </p:nvPicPr>
        <p:blipFill>
          <a:blip r:embed="rId4"/>
          <a:stretch>
            <a:fillRect/>
          </a:stretch>
        </p:blipFill>
        <p:spPr>
          <a:xfrm>
            <a:off x="4645025" y="3017838"/>
            <a:ext cx="3508375" cy="2773362"/>
          </a:xfrm>
        </p:spPr>
      </p:pic>
    </p:spTree>
    <p:extLst>
      <p:ext uri="{BB962C8B-B14F-4D97-AF65-F5344CB8AC3E}">
        <p14:creationId xmlns:p14="http://schemas.microsoft.com/office/powerpoint/2010/main" val="252176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3. Communication Strategies</a:t>
            </a:r>
          </a:p>
        </p:txBody>
      </p:sp>
      <p:pic>
        <p:nvPicPr>
          <p:cNvPr id="7" name="Content Placeholder 6">
            <a:extLst>
              <a:ext uri="{FF2B5EF4-FFF2-40B4-BE49-F238E27FC236}">
                <a16:creationId xmlns:a16="http://schemas.microsoft.com/office/drawing/2014/main" id="{F3E6DD50-D55E-964A-A29C-D0754BCB6B81}"/>
              </a:ext>
            </a:extLst>
          </p:cNvPr>
          <p:cNvPicPr>
            <a:picLocks noGrp="1" noChangeAspect="1"/>
          </p:cNvPicPr>
          <p:nvPr>
            <p:ph sz="half" idx="2"/>
          </p:nvPr>
        </p:nvPicPr>
        <p:blipFill>
          <a:blip r:embed="rId3"/>
          <a:stretch>
            <a:fillRect/>
          </a:stretch>
        </p:blipFill>
        <p:spPr>
          <a:xfrm>
            <a:off x="572294" y="2971800"/>
            <a:ext cx="3161506" cy="2819400"/>
          </a:xfrm>
        </p:spPr>
      </p:pic>
      <p:sp>
        <p:nvSpPr>
          <p:cNvPr id="4" name="Text Placeholder 3"/>
          <p:cNvSpPr>
            <a:spLocks noGrp="1"/>
          </p:cNvSpPr>
          <p:nvPr>
            <p:ph type="body" sz="quarter" idx="3"/>
          </p:nvPr>
        </p:nvSpPr>
        <p:spPr>
          <a:xfrm>
            <a:off x="4645025" y="2514600"/>
            <a:ext cx="4041775" cy="756790"/>
          </a:xfrm>
        </p:spPr>
        <p:txBody>
          <a:bodyPr>
            <a:normAutofit/>
          </a:bodyPr>
          <a:lstStyle/>
          <a:p>
            <a:r>
              <a:rPr lang="en-US" dirty="0"/>
              <a:t>4.Intervention for Individuals with Hearing Loss and Dementia</a:t>
            </a:r>
          </a:p>
        </p:txBody>
      </p:sp>
      <p:pic>
        <p:nvPicPr>
          <p:cNvPr id="8" name="Content Placeholder 7">
            <a:extLst>
              <a:ext uri="{FF2B5EF4-FFF2-40B4-BE49-F238E27FC236}">
                <a16:creationId xmlns:a16="http://schemas.microsoft.com/office/drawing/2014/main" id="{15055967-CA30-2243-B957-F2E30DA1EDDC}"/>
              </a:ext>
            </a:extLst>
          </p:cNvPr>
          <p:cNvPicPr>
            <a:picLocks noGrp="1" noChangeAspect="1"/>
          </p:cNvPicPr>
          <p:nvPr>
            <p:ph sz="quarter" idx="4"/>
          </p:nvPr>
        </p:nvPicPr>
        <p:blipFill>
          <a:blip r:embed="rId4"/>
          <a:stretch>
            <a:fillRect/>
          </a:stretch>
        </p:blipFill>
        <p:spPr>
          <a:xfrm>
            <a:off x="4876800" y="3271390"/>
            <a:ext cx="3200400" cy="2367409"/>
          </a:xfrm>
        </p:spPr>
      </p:pic>
    </p:spTree>
    <p:extLst>
      <p:ext uri="{BB962C8B-B14F-4D97-AF65-F5344CB8AC3E}">
        <p14:creationId xmlns:p14="http://schemas.microsoft.com/office/powerpoint/2010/main" val="415154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43ABDB8-9E0E-2845-9043-1A1AF7EC3242}"/>
              </a:ext>
            </a:extLst>
          </p:cNvPr>
          <p:cNvPicPr>
            <a:picLocks noGrp="1" noChangeAspect="1"/>
          </p:cNvPicPr>
          <p:nvPr>
            <p:ph sz="half" idx="2"/>
          </p:nvPr>
        </p:nvPicPr>
        <p:blipFill>
          <a:blip r:embed="rId3"/>
          <a:stretch>
            <a:fillRect/>
          </a:stretch>
        </p:blipFill>
        <p:spPr>
          <a:xfrm>
            <a:off x="1600200" y="2590800"/>
            <a:ext cx="6019800" cy="3276600"/>
          </a:xfrm>
        </p:spPr>
      </p:pic>
    </p:spTree>
    <p:extLst>
      <p:ext uri="{BB962C8B-B14F-4D97-AF65-F5344CB8AC3E}">
        <p14:creationId xmlns:p14="http://schemas.microsoft.com/office/powerpoint/2010/main" val="376342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6A17F1-A14B-C44E-8009-B44E75E4701B}"/>
              </a:ext>
            </a:extLst>
          </p:cNvPr>
          <p:cNvPicPr>
            <a:picLocks noGrp="1" noChangeAspect="1"/>
          </p:cNvPicPr>
          <p:nvPr>
            <p:ph sz="half" idx="2"/>
          </p:nvPr>
        </p:nvPicPr>
        <p:blipFill>
          <a:blip r:embed="rId3"/>
          <a:stretch>
            <a:fillRect/>
          </a:stretch>
        </p:blipFill>
        <p:spPr>
          <a:xfrm>
            <a:off x="533400" y="1524000"/>
            <a:ext cx="4648200" cy="5562600"/>
          </a:xfrm>
        </p:spPr>
      </p:pic>
      <p:pic>
        <p:nvPicPr>
          <p:cNvPr id="5" name="Content Placeholder 4">
            <a:extLst>
              <a:ext uri="{FF2B5EF4-FFF2-40B4-BE49-F238E27FC236}">
                <a16:creationId xmlns:a16="http://schemas.microsoft.com/office/drawing/2014/main" id="{9D73DDE2-CD4C-E442-9638-B08F8E584171}"/>
              </a:ext>
            </a:extLst>
          </p:cNvPr>
          <p:cNvPicPr>
            <a:picLocks noGrp="1" noChangeAspect="1"/>
          </p:cNvPicPr>
          <p:nvPr>
            <p:ph sz="quarter" idx="4"/>
          </p:nvPr>
        </p:nvPicPr>
        <p:blipFill>
          <a:blip r:embed="rId4"/>
          <a:stretch>
            <a:fillRect/>
          </a:stretch>
        </p:blipFill>
        <p:spPr>
          <a:xfrm>
            <a:off x="4645025" y="1066800"/>
            <a:ext cx="4498975" cy="5562600"/>
          </a:xfrm>
        </p:spPr>
      </p:pic>
    </p:spTree>
    <p:extLst>
      <p:ext uri="{BB962C8B-B14F-4D97-AF65-F5344CB8AC3E}">
        <p14:creationId xmlns:p14="http://schemas.microsoft.com/office/powerpoint/2010/main" val="15560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2C42-1AAF-4248-8DBB-4CD8A84510A5}"/>
              </a:ext>
            </a:extLst>
          </p:cNvPr>
          <p:cNvSpPr>
            <a:spLocks noGrp="1"/>
          </p:cNvSpPr>
          <p:nvPr>
            <p:ph type="ctrTitle"/>
          </p:nvPr>
        </p:nvSpPr>
        <p:spPr>
          <a:xfrm>
            <a:off x="685800" y="990601"/>
            <a:ext cx="7772400" cy="1142999"/>
          </a:xfrm>
        </p:spPr>
        <p:txBody>
          <a:bodyPr/>
          <a:lstStyle/>
          <a:p>
            <a:r>
              <a:rPr lang="en-US" b="1">
                <a:solidFill>
                  <a:srgbClr val="002060"/>
                </a:solidFill>
              </a:rPr>
              <a:t>The Relationship Between Hearing Loss and Dementia</a:t>
            </a:r>
            <a:endParaRPr lang="en-US" b="1" dirty="0">
              <a:solidFill>
                <a:srgbClr val="002060"/>
              </a:solidFill>
            </a:endParaRPr>
          </a:p>
        </p:txBody>
      </p:sp>
      <p:sp>
        <p:nvSpPr>
          <p:cNvPr id="3" name="Subtitle 2">
            <a:extLst>
              <a:ext uri="{FF2B5EF4-FFF2-40B4-BE49-F238E27FC236}">
                <a16:creationId xmlns:a16="http://schemas.microsoft.com/office/drawing/2014/main" id="{951D4A05-3DAB-9844-A7A5-5E7ADA4F5E3F}"/>
              </a:ext>
            </a:extLst>
          </p:cNvPr>
          <p:cNvSpPr>
            <a:spLocks noGrp="1"/>
          </p:cNvSpPr>
          <p:nvPr>
            <p:ph type="subTitle" idx="1"/>
          </p:nvPr>
        </p:nvSpPr>
        <p:spPr>
          <a:xfrm>
            <a:off x="685800" y="2743200"/>
            <a:ext cx="7772400" cy="1066800"/>
          </a:xfrm>
        </p:spPr>
        <p:txBody>
          <a:bodyPr>
            <a:normAutofit/>
          </a:bodyPr>
          <a:lstStyle/>
          <a:p>
            <a:r>
              <a:rPr lang="en-US" sz="2800" b="1" dirty="0">
                <a:solidFill>
                  <a:srgbClr val="002060"/>
                </a:solidFill>
              </a:rPr>
              <a:t> Recent Studies</a:t>
            </a:r>
          </a:p>
        </p:txBody>
      </p:sp>
      <p:pic>
        <p:nvPicPr>
          <p:cNvPr id="10" name="Picture 9">
            <a:extLst>
              <a:ext uri="{FF2B5EF4-FFF2-40B4-BE49-F238E27FC236}">
                <a16:creationId xmlns:a16="http://schemas.microsoft.com/office/drawing/2014/main" id="{254400BB-301B-734F-A7F3-9B113C24D68E}"/>
              </a:ext>
            </a:extLst>
          </p:cNvPr>
          <p:cNvPicPr>
            <a:picLocks noChangeAspect="1"/>
          </p:cNvPicPr>
          <p:nvPr/>
        </p:nvPicPr>
        <p:blipFill>
          <a:blip r:embed="rId3"/>
          <a:stretch>
            <a:fillRect/>
          </a:stretch>
        </p:blipFill>
        <p:spPr>
          <a:xfrm>
            <a:off x="2514600" y="3453245"/>
            <a:ext cx="4648200" cy="3276600"/>
          </a:xfrm>
          <a:prstGeom prst="rect">
            <a:avLst/>
          </a:prstGeom>
        </p:spPr>
      </p:pic>
    </p:spTree>
    <p:extLst>
      <p:ext uri="{BB962C8B-B14F-4D97-AF65-F5344CB8AC3E}">
        <p14:creationId xmlns:p14="http://schemas.microsoft.com/office/powerpoint/2010/main" val="274736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553277-F038-9B48-BC04-E91974D9C0BD}"/>
              </a:ext>
            </a:extLst>
          </p:cNvPr>
          <p:cNvPicPr>
            <a:picLocks noGrp="1" noChangeAspect="1"/>
          </p:cNvPicPr>
          <p:nvPr>
            <p:ph idx="1"/>
          </p:nvPr>
        </p:nvPicPr>
        <p:blipFill>
          <a:blip r:embed="rId3"/>
          <a:stretch>
            <a:fillRect/>
          </a:stretch>
        </p:blipFill>
        <p:spPr>
          <a:xfrm>
            <a:off x="5334000" y="2306782"/>
            <a:ext cx="2514600" cy="2732881"/>
          </a:xfrm>
        </p:spPr>
      </p:pic>
      <p:sp>
        <p:nvSpPr>
          <p:cNvPr id="3" name="Text Placeholder 2">
            <a:extLst>
              <a:ext uri="{FF2B5EF4-FFF2-40B4-BE49-F238E27FC236}">
                <a16:creationId xmlns:a16="http://schemas.microsoft.com/office/drawing/2014/main" id="{09B4A0F2-1BFE-CB44-9CB5-44733757E70E}"/>
              </a:ext>
            </a:extLst>
          </p:cNvPr>
          <p:cNvSpPr>
            <a:spLocks noGrp="1"/>
          </p:cNvSpPr>
          <p:nvPr>
            <p:ph type="body" sz="half" idx="2"/>
          </p:nvPr>
        </p:nvSpPr>
        <p:spPr>
          <a:xfrm>
            <a:off x="228600" y="2286000"/>
            <a:ext cx="3733800" cy="3840163"/>
          </a:xfrm>
        </p:spPr>
        <p:txBody>
          <a:bodyPr>
            <a:noAutofit/>
          </a:bodyPr>
          <a:lstStyle/>
          <a:p>
            <a:r>
              <a:rPr lang="en-US" sz="2400" b="1" dirty="0"/>
              <a:t>Those with hearing loss had a rate of cognitive decline 37% greater than those with no loss.</a:t>
            </a:r>
          </a:p>
          <a:p>
            <a:r>
              <a:rPr lang="en-US" sz="2400" b="1" dirty="0"/>
              <a:t>Rate of decline increases significantly with hearing loss</a:t>
            </a:r>
          </a:p>
          <a:p>
            <a:r>
              <a:rPr lang="en-US" sz="2400" b="1" dirty="0"/>
              <a:t>Rate of decline much less for those with hearing aids, but difference not statistically significant</a:t>
            </a:r>
          </a:p>
        </p:txBody>
      </p:sp>
      <p:sp>
        <p:nvSpPr>
          <p:cNvPr id="4" name="Text Placeholder 3">
            <a:extLst>
              <a:ext uri="{FF2B5EF4-FFF2-40B4-BE49-F238E27FC236}">
                <a16:creationId xmlns:a16="http://schemas.microsoft.com/office/drawing/2014/main" id="{030A3511-BB5D-B548-8A35-C0ED39C33E3D}"/>
              </a:ext>
            </a:extLst>
          </p:cNvPr>
          <p:cNvSpPr>
            <a:spLocks noGrp="1"/>
          </p:cNvSpPr>
          <p:nvPr>
            <p:ph type="body" sz="quarter" idx="10"/>
          </p:nvPr>
        </p:nvSpPr>
        <p:spPr>
          <a:xfrm>
            <a:off x="228600" y="1066800"/>
            <a:ext cx="8458200" cy="1219200"/>
          </a:xfrm>
        </p:spPr>
        <p:txBody>
          <a:bodyPr>
            <a:normAutofit fontScale="70000" lnSpcReduction="20000"/>
          </a:bodyPr>
          <a:lstStyle/>
          <a:p>
            <a:r>
              <a:rPr lang="en-US" sz="2400" b="1" dirty="0"/>
              <a:t>RESULTS</a:t>
            </a:r>
            <a:r>
              <a:rPr lang="en-US" dirty="0"/>
              <a:t> </a:t>
            </a:r>
          </a:p>
          <a:p>
            <a:r>
              <a:rPr lang="en-US" sz="2400" dirty="0"/>
              <a:t>Johns Hopkins</a:t>
            </a:r>
          </a:p>
          <a:p>
            <a:r>
              <a:rPr lang="en-US" sz="2400" dirty="0"/>
              <a:t>2012</a:t>
            </a:r>
          </a:p>
          <a:p>
            <a:r>
              <a:rPr lang="en-US" dirty="0"/>
              <a:t>-</a:t>
            </a:r>
          </a:p>
          <a:p>
            <a:endParaRPr lang="en-US" dirty="0"/>
          </a:p>
          <a:p>
            <a:endParaRPr lang="en-US" dirty="0"/>
          </a:p>
        </p:txBody>
      </p:sp>
    </p:spTree>
    <p:extLst>
      <p:ext uri="{BB962C8B-B14F-4D97-AF65-F5344CB8AC3E}">
        <p14:creationId xmlns:p14="http://schemas.microsoft.com/office/powerpoint/2010/main" val="192877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8EF080-780F-9A4A-A01F-2E1E48AD8371}"/>
              </a:ext>
            </a:extLst>
          </p:cNvPr>
          <p:cNvPicPr>
            <a:picLocks noGrp="1" noChangeAspect="1"/>
          </p:cNvPicPr>
          <p:nvPr>
            <p:ph idx="1"/>
          </p:nvPr>
        </p:nvPicPr>
        <p:blipFill>
          <a:blip r:embed="rId3"/>
          <a:stretch>
            <a:fillRect/>
          </a:stretch>
        </p:blipFill>
        <p:spPr>
          <a:xfrm>
            <a:off x="3500149" y="2087563"/>
            <a:ext cx="5678487" cy="4038600"/>
          </a:xfrm>
        </p:spPr>
      </p:pic>
      <p:sp>
        <p:nvSpPr>
          <p:cNvPr id="3" name="Text Placeholder 2">
            <a:extLst>
              <a:ext uri="{FF2B5EF4-FFF2-40B4-BE49-F238E27FC236}">
                <a16:creationId xmlns:a16="http://schemas.microsoft.com/office/drawing/2014/main" id="{C5A172B1-1367-D540-95B2-E87F9C50B704}"/>
              </a:ext>
            </a:extLst>
          </p:cNvPr>
          <p:cNvSpPr>
            <a:spLocks noGrp="1"/>
          </p:cNvSpPr>
          <p:nvPr>
            <p:ph type="body" sz="half" idx="2"/>
          </p:nvPr>
        </p:nvSpPr>
        <p:spPr/>
        <p:txBody>
          <a:bodyPr>
            <a:normAutofit fontScale="92500"/>
          </a:bodyPr>
          <a:lstStyle/>
          <a:p>
            <a:r>
              <a:rPr lang="en-US" sz="2400" b="1" dirty="0"/>
              <a:t>Results</a:t>
            </a:r>
          </a:p>
          <a:p>
            <a:r>
              <a:rPr lang="en-US" dirty="0"/>
              <a:t>University of Colorado </a:t>
            </a:r>
          </a:p>
          <a:p>
            <a:r>
              <a:rPr lang="en-US" dirty="0"/>
              <a:t>2015</a:t>
            </a:r>
          </a:p>
          <a:p>
            <a:endParaRPr lang="en-US" dirty="0"/>
          </a:p>
          <a:p>
            <a:r>
              <a:rPr lang="en-US" dirty="0"/>
              <a:t>When hearing loss occurs, areas of the brain devoted to other senses such as vision or touch will actually will actually take over the areas of the brain which normally process hearing. This rewiring can have a detrimental effect on cognition.</a:t>
            </a:r>
          </a:p>
        </p:txBody>
      </p:sp>
      <p:sp>
        <p:nvSpPr>
          <p:cNvPr id="4" name="Text Placeholder 3">
            <a:extLst>
              <a:ext uri="{FF2B5EF4-FFF2-40B4-BE49-F238E27FC236}">
                <a16:creationId xmlns:a16="http://schemas.microsoft.com/office/drawing/2014/main" id="{F78C7696-D689-9445-AD73-1310E64BCFF3}"/>
              </a:ext>
            </a:extLst>
          </p:cNvPr>
          <p:cNvSpPr>
            <a:spLocks noGrp="1"/>
          </p:cNvSpPr>
          <p:nvPr>
            <p:ph type="body" sz="quarter" idx="10"/>
          </p:nvPr>
        </p:nvSpPr>
        <p:spPr/>
        <p:txBody>
          <a:bodyPr/>
          <a:lstStyle/>
          <a:p>
            <a:r>
              <a:rPr lang="en-US" dirty="0"/>
              <a:t>Cross Modal Cortical Reorganization</a:t>
            </a:r>
          </a:p>
        </p:txBody>
      </p:sp>
    </p:spTree>
    <p:extLst>
      <p:ext uri="{BB962C8B-B14F-4D97-AF65-F5344CB8AC3E}">
        <p14:creationId xmlns:p14="http://schemas.microsoft.com/office/powerpoint/2010/main" val="112458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DB3DD3-7552-E24E-BD53-0BD1609D3293}"/>
              </a:ext>
            </a:extLst>
          </p:cNvPr>
          <p:cNvPicPr>
            <a:picLocks noGrp="1" noChangeAspect="1"/>
          </p:cNvPicPr>
          <p:nvPr>
            <p:ph idx="1"/>
          </p:nvPr>
        </p:nvPicPr>
        <p:blipFill>
          <a:blip r:embed="rId3"/>
          <a:stretch>
            <a:fillRect/>
          </a:stretch>
        </p:blipFill>
        <p:spPr>
          <a:xfrm>
            <a:off x="4376159" y="2590800"/>
            <a:ext cx="4310641" cy="2057400"/>
          </a:xfrm>
        </p:spPr>
      </p:pic>
      <p:sp>
        <p:nvSpPr>
          <p:cNvPr id="3" name="Text Placeholder 2">
            <a:extLst>
              <a:ext uri="{FF2B5EF4-FFF2-40B4-BE49-F238E27FC236}">
                <a16:creationId xmlns:a16="http://schemas.microsoft.com/office/drawing/2014/main" id="{D7A7D9BA-D413-6F47-B708-899B98E80133}"/>
              </a:ext>
            </a:extLst>
          </p:cNvPr>
          <p:cNvSpPr>
            <a:spLocks noGrp="1"/>
          </p:cNvSpPr>
          <p:nvPr>
            <p:ph type="body" sz="half" idx="2"/>
          </p:nvPr>
        </p:nvSpPr>
        <p:spPr>
          <a:xfrm>
            <a:off x="912523" y="2286000"/>
            <a:ext cx="3008313" cy="3763963"/>
          </a:xfrm>
        </p:spPr>
        <p:txBody>
          <a:bodyPr>
            <a:normAutofit fontScale="92500" lnSpcReduction="10000"/>
          </a:bodyPr>
          <a:lstStyle/>
          <a:p>
            <a:r>
              <a:rPr lang="en-US" sz="2400" b="1" dirty="0"/>
              <a:t>Thirty percent better speech understanding</a:t>
            </a:r>
          </a:p>
          <a:p>
            <a:endParaRPr lang="en-US" sz="2400" b="1" dirty="0"/>
          </a:p>
          <a:p>
            <a:r>
              <a:rPr lang="en-US" sz="2400" b="1" dirty="0"/>
              <a:t>Twenty percent reduction in listening effort</a:t>
            </a:r>
          </a:p>
          <a:p>
            <a:endParaRPr lang="en-US" sz="2400" b="1" dirty="0"/>
          </a:p>
          <a:p>
            <a:r>
              <a:rPr lang="en-US" sz="2400" b="1" dirty="0"/>
              <a:t>Memory of conversations improved by 20%</a:t>
            </a:r>
          </a:p>
        </p:txBody>
      </p:sp>
      <p:sp>
        <p:nvSpPr>
          <p:cNvPr id="4" name="Text Placeholder 3">
            <a:extLst>
              <a:ext uri="{FF2B5EF4-FFF2-40B4-BE49-F238E27FC236}">
                <a16:creationId xmlns:a16="http://schemas.microsoft.com/office/drawing/2014/main" id="{51C0DE91-5FA1-084B-B84B-50D50661AE2D}"/>
              </a:ext>
            </a:extLst>
          </p:cNvPr>
          <p:cNvSpPr>
            <a:spLocks noGrp="1"/>
          </p:cNvSpPr>
          <p:nvPr>
            <p:ph type="body" sz="quarter" idx="10"/>
          </p:nvPr>
        </p:nvSpPr>
        <p:spPr/>
        <p:txBody>
          <a:bodyPr/>
          <a:lstStyle/>
          <a:p>
            <a:r>
              <a:rPr lang="en-US" dirty="0"/>
              <a:t>Hearing Aid Manufacturer’s Research</a:t>
            </a:r>
          </a:p>
        </p:txBody>
      </p:sp>
    </p:spTree>
    <p:extLst>
      <p:ext uri="{BB962C8B-B14F-4D97-AF65-F5344CB8AC3E}">
        <p14:creationId xmlns:p14="http://schemas.microsoft.com/office/powerpoint/2010/main" val="1174255164"/>
      </p:ext>
    </p:extLst>
  </p:cSld>
  <p:clrMapOvr>
    <a:masterClrMapping/>
  </p:clrMapOvr>
</p:sld>
</file>

<file path=ppt/theme/theme1.xml><?xml version="1.0" encoding="utf-8"?>
<a:theme xmlns:a="http://schemas.openxmlformats.org/drawingml/2006/main" name="Primary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429</Words>
  <Application>Microsoft Macintosh PowerPoint</Application>
  <PresentationFormat>On-screen Show (4:3)</PresentationFormat>
  <Paragraphs>72</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Primary Template</vt:lpstr>
      <vt:lpstr>PowerPoint Presentation</vt:lpstr>
      <vt:lpstr>PowerPoint Presentation</vt:lpstr>
      <vt:lpstr>PowerPoint Presentation</vt:lpstr>
      <vt:lpstr>PowerPoint Presentation</vt:lpstr>
      <vt:lpstr>PowerPoint Presentation</vt:lpstr>
      <vt:lpstr>The Relationship Between Hearing Loss and Dementia</vt:lpstr>
      <vt:lpstr>PowerPoint Presentation</vt:lpstr>
      <vt:lpstr>PowerPoint Presentation</vt:lpstr>
      <vt:lpstr>PowerPoint Presentation</vt:lpstr>
      <vt:lpstr>Communication Strategies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Assistant</dc:creator>
  <cp:lastModifiedBy>Microsoft Office User</cp:lastModifiedBy>
  <cp:revision>117</cp:revision>
  <cp:lastPrinted>2012-12-03T19:23:21Z</cp:lastPrinted>
  <dcterms:created xsi:type="dcterms:W3CDTF">2012-12-03T19:26:50Z</dcterms:created>
  <dcterms:modified xsi:type="dcterms:W3CDTF">2019-10-22T04:16:48Z</dcterms:modified>
</cp:coreProperties>
</file>